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152" y="-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99275" y="5944933"/>
            <a:ext cx="4897755" cy="913130"/>
          </a:xfrm>
          <a:custGeom>
            <a:avLst/>
            <a:gdLst/>
            <a:ahLst/>
            <a:cxnLst/>
            <a:rect l="l" t="t" r="r" b="b"/>
            <a:pathLst>
              <a:path w="4897755" h="913129">
                <a:moveTo>
                  <a:pt x="85714" y="21358"/>
                </a:moveTo>
                <a:lnTo>
                  <a:pt x="3636693" y="913063"/>
                </a:lnTo>
                <a:lnTo>
                  <a:pt x="4897393" y="913063"/>
                </a:lnTo>
                <a:lnTo>
                  <a:pt x="85714" y="21358"/>
                </a:lnTo>
                <a:close/>
              </a:path>
              <a:path w="4897755" h="913129">
                <a:moveTo>
                  <a:pt x="660" y="0"/>
                </a:moveTo>
                <a:lnTo>
                  <a:pt x="0" y="5473"/>
                </a:lnTo>
                <a:lnTo>
                  <a:pt x="85714" y="21358"/>
                </a:lnTo>
                <a:lnTo>
                  <a:pt x="660" y="0"/>
                </a:lnTo>
                <a:close/>
              </a:path>
            </a:pathLst>
          </a:custGeom>
          <a:solidFill>
            <a:srgbClr val="9FCAD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85711" y="5939015"/>
            <a:ext cx="3651885" cy="919480"/>
          </a:xfrm>
          <a:custGeom>
            <a:avLst/>
            <a:gdLst/>
            <a:ahLst/>
            <a:cxnLst/>
            <a:rect l="l" t="t" r="r" b="b"/>
            <a:pathLst>
              <a:path w="3651885" h="919479">
                <a:moveTo>
                  <a:pt x="0" y="0"/>
                </a:moveTo>
                <a:lnTo>
                  <a:pt x="7924" y="6349"/>
                </a:lnTo>
                <a:lnTo>
                  <a:pt x="2868867" y="918982"/>
                </a:lnTo>
                <a:lnTo>
                  <a:pt x="3651882" y="91898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5789674"/>
            <a:ext cx="3398520" cy="10683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5784350"/>
            <a:ext cx="3371840" cy="10736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6236" y="2423286"/>
            <a:ext cx="7891526" cy="16719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45668" y="1584705"/>
            <a:ext cx="7852663" cy="172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953000"/>
            <a:ext cx="9144000" cy="1905000"/>
            <a:chOff x="0" y="4953000"/>
            <a:chExt cx="9144000" cy="1905000"/>
          </a:xfrm>
        </p:grpSpPr>
        <p:sp>
          <p:nvSpPr>
            <p:cNvPr id="3" name="object 3"/>
            <p:cNvSpPr/>
            <p:nvPr/>
          </p:nvSpPr>
          <p:spPr>
            <a:xfrm>
              <a:off x="1687576" y="4953000"/>
              <a:ext cx="7456805" cy="488315"/>
            </a:xfrm>
            <a:custGeom>
              <a:avLst/>
              <a:gdLst/>
              <a:ahLst/>
              <a:cxnLst/>
              <a:rect l="l" t="t" r="r" b="b"/>
              <a:pathLst>
                <a:path w="7456805" h="488314">
                  <a:moveTo>
                    <a:pt x="7456424" y="0"/>
                  </a:moveTo>
                  <a:lnTo>
                    <a:pt x="0" y="289941"/>
                  </a:lnTo>
                  <a:lnTo>
                    <a:pt x="7456424" y="488188"/>
                  </a:lnTo>
                  <a:lnTo>
                    <a:pt x="7456424" y="0"/>
                  </a:lnTo>
                  <a:close/>
                </a:path>
              </a:pathLst>
            </a:custGeom>
            <a:solidFill>
              <a:srgbClr val="9FCADC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1347" y="5237734"/>
              <a:ext cx="9032875" cy="788670"/>
            </a:xfrm>
            <a:custGeom>
              <a:avLst/>
              <a:gdLst/>
              <a:ahLst/>
              <a:cxnLst/>
              <a:rect l="l" t="t" r="r" b="b"/>
              <a:pathLst>
                <a:path w="9032875" h="788670">
                  <a:moveTo>
                    <a:pt x="9032652" y="0"/>
                  </a:moveTo>
                  <a:lnTo>
                    <a:pt x="0" y="0"/>
                  </a:lnTo>
                  <a:lnTo>
                    <a:pt x="9032652" y="788669"/>
                  </a:lnTo>
                  <a:lnTo>
                    <a:pt x="90326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998718"/>
              <a:ext cx="9144000" cy="18592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4991888"/>
              <a:ext cx="9143999" cy="8020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944724" y="2895005"/>
            <a:ext cx="7440527" cy="5017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65834"/>
            <a:ext cx="7948295" cy="2906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  <a:tabLst>
                <a:tab pos="268605" algn="l"/>
              </a:tabLst>
            </a:pPr>
            <a:r>
              <a:rPr sz="1800" spc="-50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700" spc="35" dirty="0">
                <a:latin typeface="Arial"/>
                <a:cs typeface="Arial"/>
              </a:rPr>
              <a:t>Between </a:t>
            </a:r>
            <a:r>
              <a:rPr sz="2700" spc="165" dirty="0">
                <a:latin typeface="Arial"/>
                <a:cs typeface="Arial"/>
              </a:rPr>
              <a:t>2.1 </a:t>
            </a:r>
            <a:r>
              <a:rPr sz="2700" spc="114" dirty="0">
                <a:latin typeface="Arial"/>
                <a:cs typeface="Arial"/>
              </a:rPr>
              <a:t>and </a:t>
            </a:r>
            <a:r>
              <a:rPr sz="2700" spc="120" dirty="0">
                <a:latin typeface="Arial"/>
                <a:cs typeface="Arial"/>
              </a:rPr>
              <a:t>three </a:t>
            </a:r>
            <a:r>
              <a:rPr sz="2700" spc="185" dirty="0">
                <a:latin typeface="Arial"/>
                <a:cs typeface="Arial"/>
              </a:rPr>
              <a:t>million </a:t>
            </a:r>
            <a:r>
              <a:rPr sz="2700" spc="114" dirty="0">
                <a:latin typeface="Arial"/>
                <a:cs typeface="Arial"/>
              </a:rPr>
              <a:t>people </a:t>
            </a:r>
            <a:r>
              <a:rPr sz="2700" spc="140" dirty="0">
                <a:latin typeface="Arial"/>
                <a:cs typeface="Arial"/>
              </a:rPr>
              <a:t>died </a:t>
            </a:r>
            <a:r>
              <a:rPr sz="2700" dirty="0">
                <a:latin typeface="Arial"/>
                <a:cs typeface="Arial"/>
              </a:rPr>
              <a:t>as  </a:t>
            </a:r>
            <a:r>
              <a:rPr sz="2700" spc="-15" dirty="0">
                <a:latin typeface="Arial"/>
                <a:cs typeface="Arial"/>
              </a:rPr>
              <a:t>a </a:t>
            </a:r>
            <a:r>
              <a:rPr sz="2700" spc="135" dirty="0">
                <a:latin typeface="Arial"/>
                <a:cs typeface="Arial"/>
              </a:rPr>
              <a:t>result </a:t>
            </a:r>
            <a:r>
              <a:rPr sz="2700" spc="195" dirty="0">
                <a:latin typeface="Arial"/>
                <a:cs typeface="Arial"/>
              </a:rPr>
              <a:t>of </a:t>
            </a:r>
            <a:r>
              <a:rPr sz="2700" spc="140" dirty="0">
                <a:latin typeface="Arial"/>
                <a:cs typeface="Arial"/>
              </a:rPr>
              <a:t>crop </a:t>
            </a:r>
            <a:r>
              <a:rPr sz="2700" spc="135" dirty="0">
                <a:latin typeface="Arial"/>
                <a:cs typeface="Arial"/>
              </a:rPr>
              <a:t>failure, </a:t>
            </a:r>
            <a:r>
              <a:rPr sz="2700" spc="140" dirty="0">
                <a:latin typeface="Arial"/>
                <a:cs typeface="Arial"/>
              </a:rPr>
              <a:t>the </a:t>
            </a:r>
            <a:r>
              <a:rPr sz="2700" spc="180" dirty="0">
                <a:latin typeface="Arial"/>
                <a:cs typeface="Arial"/>
              </a:rPr>
              <a:t>exporting </a:t>
            </a:r>
            <a:r>
              <a:rPr sz="2700" spc="195" dirty="0">
                <a:latin typeface="Arial"/>
                <a:cs typeface="Arial"/>
              </a:rPr>
              <a:t>of</a:t>
            </a:r>
            <a:r>
              <a:rPr sz="2700" spc="-225" dirty="0">
                <a:latin typeface="Arial"/>
                <a:cs typeface="Arial"/>
              </a:rPr>
              <a:t> </a:t>
            </a:r>
            <a:r>
              <a:rPr sz="2700" spc="155" dirty="0">
                <a:latin typeface="Arial"/>
                <a:cs typeface="Arial"/>
              </a:rPr>
              <a:t>foods  </a:t>
            </a:r>
            <a:r>
              <a:rPr sz="2700" spc="125" dirty="0">
                <a:latin typeface="Arial"/>
                <a:cs typeface="Arial"/>
              </a:rPr>
              <a:t>by </a:t>
            </a:r>
            <a:r>
              <a:rPr sz="2700" spc="95" dirty="0">
                <a:latin typeface="Arial"/>
                <a:cs typeface="Arial"/>
              </a:rPr>
              <a:t>India's </a:t>
            </a:r>
            <a:r>
              <a:rPr sz="2700" spc="105" dirty="0">
                <a:latin typeface="Arial"/>
                <a:cs typeface="Arial"/>
              </a:rPr>
              <a:t>British </a:t>
            </a:r>
            <a:r>
              <a:rPr sz="2700" spc="155" dirty="0">
                <a:latin typeface="Arial"/>
                <a:cs typeface="Arial"/>
              </a:rPr>
              <a:t>administration </a:t>
            </a:r>
            <a:r>
              <a:rPr sz="2700" spc="204" dirty="0">
                <a:latin typeface="Arial"/>
                <a:cs typeface="Arial"/>
              </a:rPr>
              <a:t>to </a:t>
            </a:r>
            <a:r>
              <a:rPr sz="2700" spc="125" dirty="0">
                <a:latin typeface="Arial"/>
                <a:cs typeface="Arial"/>
              </a:rPr>
              <a:t>Allied  </a:t>
            </a:r>
            <a:r>
              <a:rPr sz="2700" spc="120" dirty="0">
                <a:latin typeface="Arial"/>
                <a:cs typeface="Arial"/>
              </a:rPr>
              <a:t>soldiers </a:t>
            </a:r>
            <a:r>
              <a:rPr sz="2700" spc="195" dirty="0">
                <a:latin typeface="Arial"/>
                <a:cs typeface="Arial"/>
              </a:rPr>
              <a:t>fighting </a:t>
            </a:r>
            <a:r>
              <a:rPr sz="2700" spc="170" dirty="0">
                <a:latin typeface="Arial"/>
                <a:cs typeface="Arial"/>
              </a:rPr>
              <a:t>in </a:t>
            </a:r>
            <a:r>
              <a:rPr sz="2700" spc="95" dirty="0">
                <a:latin typeface="Arial"/>
                <a:cs typeface="Arial"/>
              </a:rPr>
              <a:t>World </a:t>
            </a:r>
            <a:r>
              <a:rPr sz="2700" spc="-20" dirty="0">
                <a:latin typeface="Arial"/>
                <a:cs typeface="Arial"/>
              </a:rPr>
              <a:t>War </a:t>
            </a:r>
            <a:r>
              <a:rPr sz="2700" spc="105" dirty="0">
                <a:latin typeface="Arial"/>
                <a:cs typeface="Arial"/>
              </a:rPr>
              <a:t>Two, </a:t>
            </a:r>
            <a:r>
              <a:rPr sz="2700" spc="145" dirty="0">
                <a:latin typeface="Arial"/>
                <a:cs typeface="Arial"/>
              </a:rPr>
              <a:t>the </a:t>
            </a:r>
            <a:r>
              <a:rPr sz="2700" spc="120" dirty="0">
                <a:latin typeface="Arial"/>
                <a:cs typeface="Arial"/>
              </a:rPr>
              <a:t>end</a:t>
            </a:r>
            <a:r>
              <a:rPr sz="2700" spc="-85" dirty="0">
                <a:latin typeface="Arial"/>
                <a:cs typeface="Arial"/>
              </a:rPr>
              <a:t> </a:t>
            </a:r>
            <a:r>
              <a:rPr sz="2700" spc="190" dirty="0">
                <a:latin typeface="Arial"/>
                <a:cs typeface="Arial"/>
              </a:rPr>
              <a:t>of  </a:t>
            </a:r>
            <a:r>
              <a:rPr sz="2700" spc="100" dirty="0">
                <a:latin typeface="Arial"/>
                <a:cs typeface="Arial"/>
              </a:rPr>
              <a:t>rice </a:t>
            </a:r>
            <a:r>
              <a:rPr sz="2700" spc="180" dirty="0">
                <a:latin typeface="Arial"/>
                <a:cs typeface="Arial"/>
              </a:rPr>
              <a:t>imports </a:t>
            </a:r>
            <a:r>
              <a:rPr sz="2700" spc="215" dirty="0">
                <a:latin typeface="Arial"/>
                <a:cs typeface="Arial"/>
              </a:rPr>
              <a:t>from </a:t>
            </a:r>
            <a:r>
              <a:rPr sz="2700" spc="70" dirty="0">
                <a:latin typeface="Arial"/>
                <a:cs typeface="Arial"/>
              </a:rPr>
              <a:t>Burma </a:t>
            </a:r>
            <a:r>
              <a:rPr sz="2700" spc="170" dirty="0">
                <a:latin typeface="Arial"/>
                <a:cs typeface="Arial"/>
              </a:rPr>
              <a:t>following </a:t>
            </a:r>
            <a:r>
              <a:rPr sz="2700" spc="-25" dirty="0">
                <a:latin typeface="Arial"/>
                <a:cs typeface="Arial"/>
              </a:rPr>
              <a:t>Japanese  </a:t>
            </a:r>
            <a:r>
              <a:rPr sz="2700" spc="110" dirty="0">
                <a:latin typeface="Arial"/>
                <a:cs typeface="Arial"/>
              </a:rPr>
              <a:t>invasion </a:t>
            </a:r>
            <a:r>
              <a:rPr sz="2700" spc="114" dirty="0">
                <a:latin typeface="Arial"/>
                <a:cs typeface="Arial"/>
              </a:rPr>
              <a:t>and </a:t>
            </a:r>
            <a:r>
              <a:rPr sz="2700" spc="-10" dirty="0">
                <a:latin typeface="Arial"/>
                <a:cs typeface="Arial"/>
              </a:rPr>
              <a:t>a </a:t>
            </a:r>
            <a:r>
              <a:rPr sz="2700" spc="100" dirty="0">
                <a:latin typeface="Arial"/>
                <a:cs typeface="Arial"/>
              </a:rPr>
              <a:t>lack </a:t>
            </a:r>
            <a:r>
              <a:rPr sz="2700" spc="195" dirty="0">
                <a:latin typeface="Arial"/>
                <a:cs typeface="Arial"/>
              </a:rPr>
              <a:t>of </a:t>
            </a:r>
            <a:r>
              <a:rPr sz="2700" spc="185" dirty="0">
                <a:latin typeface="Arial"/>
                <a:cs typeface="Arial"/>
              </a:rPr>
              <a:t>food </a:t>
            </a:r>
            <a:r>
              <a:rPr sz="2700" spc="120" dirty="0">
                <a:latin typeface="Arial"/>
                <a:cs typeface="Arial"/>
              </a:rPr>
              <a:t>price </a:t>
            </a:r>
            <a:r>
              <a:rPr sz="2700" spc="145" dirty="0">
                <a:latin typeface="Arial"/>
                <a:cs typeface="Arial"/>
              </a:rPr>
              <a:t>controls </a:t>
            </a:r>
            <a:r>
              <a:rPr sz="2700" spc="125" dirty="0">
                <a:latin typeface="Arial"/>
                <a:cs typeface="Arial"/>
              </a:rPr>
              <a:t>by  </a:t>
            </a:r>
            <a:r>
              <a:rPr sz="2700" spc="140" dirty="0">
                <a:latin typeface="Arial"/>
                <a:cs typeface="Arial"/>
              </a:rPr>
              <a:t>the </a:t>
            </a:r>
            <a:r>
              <a:rPr sz="2700" spc="105" dirty="0">
                <a:latin typeface="Arial"/>
                <a:cs typeface="Arial"/>
              </a:rPr>
              <a:t>British</a:t>
            </a:r>
            <a:r>
              <a:rPr sz="2700" spc="35" dirty="0">
                <a:latin typeface="Arial"/>
                <a:cs typeface="Arial"/>
              </a:rPr>
              <a:t> </a:t>
            </a:r>
            <a:r>
              <a:rPr sz="2700" spc="150" dirty="0">
                <a:latin typeface="Arial"/>
                <a:cs typeface="Arial"/>
              </a:rPr>
              <a:t>administration.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3359" y="370331"/>
            <a:ext cx="7731252" cy="11399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4725924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646676" y="44194"/>
              <a:ext cx="4497324" cy="68138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552702"/>
            <a:ext cx="7659370" cy="4598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8605" algn="l"/>
              </a:tabLst>
            </a:pPr>
            <a:r>
              <a:rPr sz="1800" spc="-50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700" b="1" dirty="0">
                <a:latin typeface="Arial"/>
                <a:cs typeface="Arial"/>
              </a:rPr>
              <a:t>China</a:t>
            </a:r>
            <a:r>
              <a:rPr sz="2700" b="1" spc="65" dirty="0">
                <a:latin typeface="Arial"/>
                <a:cs typeface="Arial"/>
              </a:rPr>
              <a:t> </a:t>
            </a:r>
            <a:r>
              <a:rPr sz="2700" b="1" spc="275" dirty="0">
                <a:latin typeface="Arial"/>
                <a:cs typeface="Arial"/>
              </a:rPr>
              <a:t>1958-62</a:t>
            </a:r>
            <a:endParaRPr sz="270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spcBef>
                <a:spcPts val="85"/>
              </a:spcBef>
              <a:buClr>
                <a:srgbClr val="2CA1BE"/>
              </a:buClr>
              <a:buSzPct val="66666"/>
              <a:buFont typeface="Arial"/>
              <a:buChar char=""/>
              <a:tabLst>
                <a:tab pos="268605" algn="l"/>
                <a:tab pos="269240" algn="l"/>
              </a:tabLst>
            </a:pPr>
            <a:r>
              <a:rPr sz="2700" b="1" spc="-50" dirty="0">
                <a:latin typeface="Arial"/>
                <a:cs typeface="Arial"/>
              </a:rPr>
              <a:t>Soviet </a:t>
            </a:r>
            <a:r>
              <a:rPr sz="2700" b="1" spc="5" dirty="0">
                <a:latin typeface="Arial"/>
                <a:cs typeface="Arial"/>
              </a:rPr>
              <a:t>Union</a:t>
            </a:r>
            <a:r>
              <a:rPr sz="2700" b="1" spc="190" dirty="0">
                <a:latin typeface="Arial"/>
                <a:cs typeface="Arial"/>
              </a:rPr>
              <a:t> </a:t>
            </a:r>
            <a:r>
              <a:rPr sz="2700" b="1" spc="275" dirty="0">
                <a:latin typeface="Arial"/>
                <a:cs typeface="Arial"/>
              </a:rPr>
              <a:t>1921-22</a:t>
            </a:r>
            <a:endParaRPr sz="270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spcBef>
                <a:spcPts val="70"/>
              </a:spcBef>
              <a:buClr>
                <a:srgbClr val="2CA1BE"/>
              </a:buClr>
              <a:buSzPct val="66666"/>
              <a:buFont typeface="Arial"/>
              <a:buChar char=""/>
              <a:tabLst>
                <a:tab pos="268605" algn="l"/>
                <a:tab pos="269240" algn="l"/>
              </a:tabLst>
            </a:pPr>
            <a:r>
              <a:rPr sz="2700" b="1" spc="-50" dirty="0">
                <a:latin typeface="Arial"/>
                <a:cs typeface="Arial"/>
              </a:rPr>
              <a:t>Soviet </a:t>
            </a:r>
            <a:r>
              <a:rPr sz="2700" b="1" spc="5" dirty="0">
                <a:latin typeface="Arial"/>
                <a:cs typeface="Arial"/>
              </a:rPr>
              <a:t>Union (Ukraine)</a:t>
            </a:r>
            <a:r>
              <a:rPr sz="2700" b="1" spc="250" dirty="0">
                <a:latin typeface="Arial"/>
                <a:cs typeface="Arial"/>
              </a:rPr>
              <a:t> </a:t>
            </a:r>
            <a:r>
              <a:rPr sz="2700" b="1" spc="275" dirty="0">
                <a:latin typeface="Arial"/>
                <a:cs typeface="Arial"/>
              </a:rPr>
              <a:t>1932-34</a:t>
            </a:r>
            <a:endParaRPr sz="270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spcBef>
                <a:spcPts val="75"/>
              </a:spcBef>
              <a:buClr>
                <a:srgbClr val="2CA1BE"/>
              </a:buClr>
              <a:buSzPct val="66666"/>
              <a:buFont typeface="Arial"/>
              <a:buChar char=""/>
              <a:tabLst>
                <a:tab pos="268605" algn="l"/>
                <a:tab pos="269240" algn="l"/>
              </a:tabLst>
            </a:pPr>
            <a:r>
              <a:rPr sz="2700" b="1" spc="90" dirty="0">
                <a:latin typeface="Arial"/>
                <a:cs typeface="Arial"/>
              </a:rPr>
              <a:t>North-west </a:t>
            </a:r>
            <a:r>
              <a:rPr sz="2700" b="1" dirty="0">
                <a:latin typeface="Arial"/>
                <a:cs typeface="Arial"/>
              </a:rPr>
              <a:t>China</a:t>
            </a:r>
            <a:r>
              <a:rPr sz="2700" b="1" spc="40" dirty="0">
                <a:latin typeface="Arial"/>
                <a:cs typeface="Arial"/>
              </a:rPr>
              <a:t> </a:t>
            </a:r>
            <a:r>
              <a:rPr sz="2700" b="1" spc="210" dirty="0">
                <a:latin typeface="Arial"/>
                <a:cs typeface="Arial"/>
              </a:rPr>
              <a:t>1927</a:t>
            </a:r>
            <a:endParaRPr sz="270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spcBef>
                <a:spcPts val="85"/>
              </a:spcBef>
              <a:buClr>
                <a:srgbClr val="2CA1BE"/>
              </a:buClr>
              <a:buSzPct val="66666"/>
              <a:buFont typeface="Arial"/>
              <a:buChar char=""/>
              <a:tabLst>
                <a:tab pos="268605" algn="l"/>
                <a:tab pos="269240" algn="l"/>
              </a:tabLst>
            </a:pPr>
            <a:r>
              <a:rPr sz="2700" b="1" dirty="0">
                <a:latin typeface="Arial"/>
                <a:cs typeface="Arial"/>
              </a:rPr>
              <a:t>China </a:t>
            </a:r>
            <a:r>
              <a:rPr sz="2700" b="1" spc="5" dirty="0">
                <a:latin typeface="Arial"/>
                <a:cs typeface="Arial"/>
              </a:rPr>
              <a:t>(Henan)</a:t>
            </a:r>
            <a:r>
              <a:rPr sz="2700" b="1" spc="130" dirty="0">
                <a:latin typeface="Arial"/>
                <a:cs typeface="Arial"/>
              </a:rPr>
              <a:t> </a:t>
            </a:r>
            <a:r>
              <a:rPr sz="2700" b="1" spc="210" dirty="0">
                <a:latin typeface="Arial"/>
                <a:cs typeface="Arial"/>
              </a:rPr>
              <a:t>1943</a:t>
            </a:r>
            <a:endParaRPr sz="270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spcBef>
                <a:spcPts val="70"/>
              </a:spcBef>
              <a:buClr>
                <a:srgbClr val="2CA1BE"/>
              </a:buClr>
              <a:buSzPct val="66666"/>
              <a:buFont typeface="Arial"/>
              <a:buChar char=""/>
              <a:tabLst>
                <a:tab pos="268605" algn="l"/>
                <a:tab pos="269240" algn="l"/>
              </a:tabLst>
            </a:pPr>
            <a:r>
              <a:rPr sz="2700" b="1" spc="50" dirty="0">
                <a:latin typeface="Arial"/>
                <a:cs typeface="Arial"/>
              </a:rPr>
              <a:t>North </a:t>
            </a:r>
            <a:r>
              <a:rPr sz="2700" b="1" spc="-25" dirty="0">
                <a:latin typeface="Arial"/>
                <a:cs typeface="Arial"/>
              </a:rPr>
              <a:t>Korea</a:t>
            </a:r>
            <a:r>
              <a:rPr sz="2700" b="1" spc="85" dirty="0">
                <a:latin typeface="Arial"/>
                <a:cs typeface="Arial"/>
              </a:rPr>
              <a:t> </a:t>
            </a:r>
            <a:r>
              <a:rPr sz="2700" b="1" spc="275" dirty="0">
                <a:latin typeface="Arial"/>
                <a:cs typeface="Arial"/>
              </a:rPr>
              <a:t>1995-99</a:t>
            </a:r>
            <a:endParaRPr sz="270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spcBef>
                <a:spcPts val="75"/>
              </a:spcBef>
              <a:buClr>
                <a:srgbClr val="2CA1BE"/>
              </a:buClr>
              <a:buSzPct val="66666"/>
              <a:buFont typeface="Arial"/>
              <a:buChar char=""/>
              <a:tabLst>
                <a:tab pos="268605" algn="l"/>
                <a:tab pos="269240" algn="l"/>
              </a:tabLst>
            </a:pPr>
            <a:r>
              <a:rPr sz="2700" b="1" spc="25" dirty="0">
                <a:latin typeface="Arial"/>
                <a:cs typeface="Arial"/>
              </a:rPr>
              <a:t>India </a:t>
            </a:r>
            <a:r>
              <a:rPr sz="2700" b="1" spc="-45" dirty="0">
                <a:latin typeface="Arial"/>
                <a:cs typeface="Arial"/>
              </a:rPr>
              <a:t>(Bengal)</a:t>
            </a:r>
            <a:r>
              <a:rPr sz="2700" b="1" spc="120" dirty="0">
                <a:latin typeface="Arial"/>
                <a:cs typeface="Arial"/>
              </a:rPr>
              <a:t> </a:t>
            </a:r>
            <a:r>
              <a:rPr sz="2700" b="1" spc="210" dirty="0">
                <a:latin typeface="Arial"/>
                <a:cs typeface="Arial"/>
              </a:rPr>
              <a:t>1943</a:t>
            </a:r>
            <a:endParaRPr sz="270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spcBef>
                <a:spcPts val="85"/>
              </a:spcBef>
              <a:buClr>
                <a:srgbClr val="2CA1BE"/>
              </a:buClr>
              <a:buSzPct val="66666"/>
              <a:buFont typeface="Arial"/>
              <a:buChar char=""/>
              <a:tabLst>
                <a:tab pos="268605" algn="l"/>
                <a:tab pos="269240" algn="l"/>
              </a:tabLst>
            </a:pPr>
            <a:r>
              <a:rPr sz="2700" b="1" dirty="0">
                <a:latin typeface="Arial"/>
                <a:cs typeface="Arial"/>
              </a:rPr>
              <a:t>China </a:t>
            </a:r>
            <a:r>
              <a:rPr sz="2700" b="1" spc="10" dirty="0">
                <a:latin typeface="Arial"/>
                <a:cs typeface="Arial"/>
              </a:rPr>
              <a:t>(Hunan)</a:t>
            </a:r>
            <a:r>
              <a:rPr sz="2700" b="1" spc="130" dirty="0">
                <a:latin typeface="Arial"/>
                <a:cs typeface="Arial"/>
              </a:rPr>
              <a:t> </a:t>
            </a:r>
            <a:r>
              <a:rPr sz="2700" b="1" spc="210" dirty="0">
                <a:latin typeface="Arial"/>
                <a:cs typeface="Arial"/>
              </a:rPr>
              <a:t>1929</a:t>
            </a:r>
            <a:endParaRPr sz="2700">
              <a:latin typeface="Arial"/>
              <a:cs typeface="Arial"/>
            </a:endParaRPr>
          </a:p>
          <a:p>
            <a:pPr marL="268605" marR="5080" indent="-256540">
              <a:lnSpc>
                <a:spcPts val="2920"/>
              </a:lnSpc>
              <a:spcBef>
                <a:spcPts val="434"/>
              </a:spcBef>
              <a:buClr>
                <a:srgbClr val="2CA1BE"/>
              </a:buClr>
              <a:buSzPct val="66666"/>
              <a:buFont typeface="Arial"/>
              <a:buChar char=""/>
              <a:tabLst>
                <a:tab pos="268605" algn="l"/>
                <a:tab pos="269240" algn="l"/>
              </a:tabLst>
            </a:pPr>
            <a:r>
              <a:rPr sz="2700" b="1" spc="-50" dirty="0">
                <a:latin typeface="Arial"/>
                <a:cs typeface="Arial"/>
              </a:rPr>
              <a:t>Soviet </a:t>
            </a:r>
            <a:r>
              <a:rPr sz="2700" b="1" spc="5" dirty="0">
                <a:latin typeface="Arial"/>
                <a:cs typeface="Arial"/>
              </a:rPr>
              <a:t>Union </a:t>
            </a:r>
            <a:r>
              <a:rPr sz="2700" b="1" spc="10" dirty="0">
                <a:latin typeface="Arial"/>
                <a:cs typeface="Arial"/>
              </a:rPr>
              <a:t>(Ukraine </a:t>
            </a:r>
            <a:r>
              <a:rPr sz="2700" b="1" spc="25" dirty="0">
                <a:latin typeface="Arial"/>
                <a:cs typeface="Arial"/>
              </a:rPr>
              <a:t>and </a:t>
            </a:r>
            <a:r>
              <a:rPr sz="2700" b="1" spc="-50" dirty="0">
                <a:latin typeface="Arial"/>
                <a:cs typeface="Arial"/>
              </a:rPr>
              <a:t>Belorussia) </a:t>
            </a:r>
            <a:r>
              <a:rPr sz="2700" b="1" spc="300" dirty="0">
                <a:latin typeface="Arial"/>
                <a:cs typeface="Arial"/>
              </a:rPr>
              <a:t>1946-  </a:t>
            </a:r>
            <a:r>
              <a:rPr sz="2700" b="1" spc="210" dirty="0">
                <a:latin typeface="Arial"/>
                <a:cs typeface="Arial"/>
              </a:rPr>
              <a:t>47</a:t>
            </a:r>
            <a:endParaRPr sz="270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spcBef>
                <a:spcPts val="25"/>
              </a:spcBef>
              <a:buClr>
                <a:srgbClr val="2CA1BE"/>
              </a:buClr>
              <a:buSzPct val="66666"/>
              <a:buFont typeface="Arial"/>
              <a:buChar char=""/>
              <a:tabLst>
                <a:tab pos="268605" algn="l"/>
                <a:tab pos="269240" algn="l"/>
              </a:tabLst>
            </a:pPr>
            <a:r>
              <a:rPr sz="2700" b="1" spc="20" dirty="0">
                <a:latin typeface="Arial"/>
                <a:cs typeface="Arial"/>
              </a:rPr>
              <a:t>Cambodia</a:t>
            </a:r>
            <a:r>
              <a:rPr sz="2700" b="1" spc="55" dirty="0">
                <a:latin typeface="Arial"/>
                <a:cs typeface="Arial"/>
              </a:rPr>
              <a:t> </a:t>
            </a:r>
            <a:r>
              <a:rPr sz="2700" b="1" spc="204" dirty="0">
                <a:latin typeface="Arial"/>
                <a:cs typeface="Arial"/>
              </a:rPr>
              <a:t>1979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5363" y="134112"/>
            <a:ext cx="8436864" cy="15941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41449"/>
            <a:ext cx="7951470" cy="433133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68605" marR="66040" indent="-256540" algn="just">
              <a:lnSpc>
                <a:spcPts val="2700"/>
              </a:lnSpc>
              <a:spcBef>
                <a:spcPts val="434"/>
              </a:spcBef>
              <a:buClr>
                <a:srgbClr val="2CA1BE"/>
              </a:buClr>
              <a:buSzPct val="68000"/>
              <a:buFont typeface="Arial"/>
              <a:buChar char=""/>
              <a:tabLst>
                <a:tab pos="369570" algn="l"/>
              </a:tabLst>
            </a:pPr>
            <a:r>
              <a:rPr dirty="0"/>
              <a:t>	</a:t>
            </a:r>
            <a:r>
              <a:rPr sz="2500" spc="125" dirty="0">
                <a:latin typeface="Arial"/>
                <a:cs typeface="Arial"/>
              </a:rPr>
              <a:t>It </a:t>
            </a:r>
            <a:r>
              <a:rPr sz="2500" spc="90" dirty="0">
                <a:latin typeface="Arial"/>
                <a:cs typeface="Arial"/>
              </a:rPr>
              <a:t>is </a:t>
            </a:r>
            <a:r>
              <a:rPr sz="2500" spc="155" dirty="0">
                <a:latin typeface="Arial"/>
                <a:cs typeface="Arial"/>
              </a:rPr>
              <a:t>disturbing </a:t>
            </a:r>
            <a:r>
              <a:rPr sz="2500" spc="185" dirty="0">
                <a:latin typeface="Arial"/>
                <a:cs typeface="Arial"/>
              </a:rPr>
              <a:t>to </a:t>
            </a:r>
            <a:r>
              <a:rPr sz="2500" spc="135" dirty="0">
                <a:latin typeface="Arial"/>
                <a:cs typeface="Arial"/>
              </a:rPr>
              <a:t>note </a:t>
            </a:r>
            <a:r>
              <a:rPr sz="2500" spc="150" dirty="0">
                <a:latin typeface="Arial"/>
                <a:cs typeface="Arial"/>
              </a:rPr>
              <a:t>that </a:t>
            </a:r>
            <a:r>
              <a:rPr sz="2500" spc="45" dirty="0">
                <a:latin typeface="Arial"/>
                <a:cs typeface="Arial"/>
              </a:rPr>
              <a:t>even </a:t>
            </a:r>
            <a:r>
              <a:rPr sz="2500" spc="110" dirty="0">
                <a:latin typeface="Arial"/>
                <a:cs typeface="Arial"/>
              </a:rPr>
              <a:t>today, there </a:t>
            </a:r>
            <a:r>
              <a:rPr sz="2500" spc="-10" dirty="0">
                <a:latin typeface="Arial"/>
                <a:cs typeface="Arial"/>
              </a:rPr>
              <a:t>are  </a:t>
            </a:r>
            <a:r>
              <a:rPr sz="2500" spc="60" dirty="0">
                <a:latin typeface="Arial"/>
                <a:cs typeface="Arial"/>
              </a:rPr>
              <a:t>places</a:t>
            </a:r>
            <a:r>
              <a:rPr sz="2500" spc="85" dirty="0">
                <a:latin typeface="Arial"/>
                <a:cs typeface="Arial"/>
              </a:rPr>
              <a:t> </a:t>
            </a:r>
            <a:r>
              <a:rPr sz="2500" spc="130" dirty="0">
                <a:latin typeface="Arial"/>
                <a:cs typeface="Arial"/>
              </a:rPr>
              <a:t>like</a:t>
            </a:r>
            <a:endParaRPr sz="2500">
              <a:latin typeface="Arial"/>
              <a:cs typeface="Arial"/>
            </a:endParaRPr>
          </a:p>
          <a:p>
            <a:pPr marL="268605" marR="5080" indent="-256540" algn="just">
              <a:lnSpc>
                <a:spcPts val="2700"/>
              </a:lnSpc>
              <a:spcBef>
                <a:spcPts val="400"/>
              </a:spcBef>
              <a:buClr>
                <a:srgbClr val="2CA1BE"/>
              </a:buClr>
              <a:buSzPct val="68000"/>
              <a:buFont typeface="Arial"/>
              <a:buChar char=""/>
              <a:tabLst>
                <a:tab pos="369570" algn="l"/>
              </a:tabLst>
            </a:pPr>
            <a:r>
              <a:rPr dirty="0"/>
              <a:t>	</a:t>
            </a:r>
            <a:r>
              <a:rPr sz="2500" spc="85" dirty="0">
                <a:solidFill>
                  <a:srgbClr val="FF0000"/>
                </a:solidFill>
                <a:latin typeface="Arial"/>
                <a:cs typeface="Arial"/>
              </a:rPr>
              <a:t>Kalahandi </a:t>
            </a:r>
            <a:r>
              <a:rPr sz="2500" spc="105" dirty="0">
                <a:latin typeface="Arial"/>
                <a:cs typeface="Arial"/>
              </a:rPr>
              <a:t>and </a:t>
            </a:r>
            <a:r>
              <a:rPr sz="2500" spc="100" dirty="0">
                <a:solidFill>
                  <a:srgbClr val="FF0000"/>
                </a:solidFill>
                <a:latin typeface="Arial"/>
                <a:cs typeface="Arial"/>
              </a:rPr>
              <a:t>Kashipur </a:t>
            </a:r>
            <a:r>
              <a:rPr sz="2500" spc="160" dirty="0">
                <a:latin typeface="Arial"/>
                <a:cs typeface="Arial"/>
              </a:rPr>
              <a:t>in </a:t>
            </a:r>
            <a:r>
              <a:rPr sz="2500" spc="60" dirty="0">
                <a:solidFill>
                  <a:srgbClr val="00AFEF"/>
                </a:solidFill>
                <a:latin typeface="Arial"/>
                <a:cs typeface="Arial"/>
              </a:rPr>
              <a:t>Orissa </a:t>
            </a:r>
            <a:r>
              <a:rPr sz="2500" spc="90" dirty="0">
                <a:latin typeface="Arial"/>
                <a:cs typeface="Arial"/>
              </a:rPr>
              <a:t>where </a:t>
            </a:r>
            <a:r>
              <a:rPr sz="2500" spc="195" dirty="0">
                <a:latin typeface="Arial"/>
                <a:cs typeface="Arial"/>
              </a:rPr>
              <a:t>famine-  </a:t>
            </a:r>
            <a:r>
              <a:rPr sz="2500" spc="130" dirty="0">
                <a:latin typeface="Arial"/>
                <a:cs typeface="Arial"/>
              </a:rPr>
              <a:t>like </a:t>
            </a:r>
            <a:r>
              <a:rPr sz="2500" spc="140" dirty="0">
                <a:latin typeface="Arial"/>
                <a:cs typeface="Arial"/>
              </a:rPr>
              <a:t>conditions </a:t>
            </a:r>
            <a:r>
              <a:rPr sz="2500" spc="45" dirty="0">
                <a:latin typeface="Arial"/>
                <a:cs typeface="Arial"/>
              </a:rPr>
              <a:t>have </a:t>
            </a:r>
            <a:r>
              <a:rPr sz="2500" spc="80" dirty="0">
                <a:latin typeface="Arial"/>
                <a:cs typeface="Arial"/>
              </a:rPr>
              <a:t>been </a:t>
            </a:r>
            <a:r>
              <a:rPr sz="2500" spc="145" dirty="0">
                <a:latin typeface="Arial"/>
                <a:cs typeface="Arial"/>
              </a:rPr>
              <a:t>existing </a:t>
            </a:r>
            <a:r>
              <a:rPr sz="2500" spc="180" dirty="0">
                <a:latin typeface="Arial"/>
                <a:cs typeface="Arial"/>
              </a:rPr>
              <a:t>for </a:t>
            </a:r>
            <a:r>
              <a:rPr sz="2500" spc="110" dirty="0">
                <a:latin typeface="Arial"/>
                <a:cs typeface="Arial"/>
              </a:rPr>
              <a:t>many </a:t>
            </a:r>
            <a:r>
              <a:rPr sz="2500" spc="45" dirty="0">
                <a:latin typeface="Arial"/>
                <a:cs typeface="Arial"/>
              </a:rPr>
              <a:t>years  </a:t>
            </a:r>
            <a:r>
              <a:rPr sz="2500" spc="105" dirty="0">
                <a:latin typeface="Arial"/>
                <a:cs typeface="Arial"/>
              </a:rPr>
              <a:t>and </a:t>
            </a:r>
            <a:r>
              <a:rPr sz="2500" spc="90" dirty="0">
                <a:latin typeface="Arial"/>
                <a:cs typeface="Arial"/>
              </a:rPr>
              <a:t>where </a:t>
            </a:r>
            <a:r>
              <a:rPr sz="2500" spc="100" dirty="0">
                <a:latin typeface="Arial"/>
                <a:cs typeface="Arial"/>
              </a:rPr>
              <a:t>some </a:t>
            </a:r>
            <a:r>
              <a:rPr sz="2500" spc="114" dirty="0">
                <a:latin typeface="Arial"/>
                <a:cs typeface="Arial"/>
              </a:rPr>
              <a:t>starvation </a:t>
            </a:r>
            <a:r>
              <a:rPr sz="2500" spc="95" dirty="0">
                <a:latin typeface="Arial"/>
                <a:cs typeface="Arial"/>
              </a:rPr>
              <a:t>deaths </a:t>
            </a:r>
            <a:r>
              <a:rPr sz="2500" spc="45" dirty="0">
                <a:latin typeface="Arial"/>
                <a:cs typeface="Arial"/>
              </a:rPr>
              <a:t>have </a:t>
            </a:r>
            <a:r>
              <a:rPr sz="2500" spc="75" dirty="0">
                <a:latin typeface="Arial"/>
                <a:cs typeface="Arial"/>
              </a:rPr>
              <a:t>also </a:t>
            </a:r>
            <a:r>
              <a:rPr sz="2500" spc="80" dirty="0">
                <a:latin typeface="Arial"/>
                <a:cs typeface="Arial"/>
              </a:rPr>
              <a:t>been  </a:t>
            </a:r>
            <a:r>
              <a:rPr sz="2500" spc="130" dirty="0">
                <a:latin typeface="Arial"/>
                <a:cs typeface="Arial"/>
              </a:rPr>
              <a:t>reported.</a:t>
            </a:r>
            <a:endParaRPr sz="2500">
              <a:latin typeface="Arial"/>
              <a:cs typeface="Arial"/>
            </a:endParaRPr>
          </a:p>
          <a:p>
            <a:pPr marL="268605" marR="376555" indent="-256540">
              <a:lnSpc>
                <a:spcPts val="2700"/>
              </a:lnSpc>
              <a:spcBef>
                <a:spcPts val="395"/>
              </a:spcBef>
              <a:buClr>
                <a:srgbClr val="2CA1BE"/>
              </a:buClr>
              <a:buSzPct val="68000"/>
              <a:buChar char=""/>
              <a:tabLst>
                <a:tab pos="268605" algn="l"/>
                <a:tab pos="269240" algn="l"/>
              </a:tabLst>
            </a:pPr>
            <a:r>
              <a:rPr sz="2500" spc="80" dirty="0">
                <a:latin typeface="Arial"/>
                <a:cs typeface="Arial"/>
              </a:rPr>
              <a:t>Starvation </a:t>
            </a:r>
            <a:r>
              <a:rPr sz="2500" spc="95" dirty="0">
                <a:latin typeface="Arial"/>
                <a:cs typeface="Arial"/>
              </a:rPr>
              <a:t>deaths </a:t>
            </a:r>
            <a:r>
              <a:rPr sz="2500" spc="55" dirty="0">
                <a:latin typeface="Arial"/>
                <a:cs typeface="Arial"/>
              </a:rPr>
              <a:t>are </a:t>
            </a:r>
            <a:r>
              <a:rPr sz="2500" spc="75" dirty="0">
                <a:latin typeface="Arial"/>
                <a:cs typeface="Arial"/>
              </a:rPr>
              <a:t>also </a:t>
            </a:r>
            <a:r>
              <a:rPr sz="2500" spc="135" dirty="0">
                <a:latin typeface="Arial"/>
                <a:cs typeface="Arial"/>
              </a:rPr>
              <a:t>reported </a:t>
            </a:r>
            <a:r>
              <a:rPr sz="2500" spc="160" dirty="0">
                <a:latin typeface="Arial"/>
                <a:cs typeface="Arial"/>
              </a:rPr>
              <a:t>in </a:t>
            </a:r>
            <a:r>
              <a:rPr sz="2500" spc="10" dirty="0">
                <a:solidFill>
                  <a:srgbClr val="FF0000"/>
                </a:solidFill>
                <a:latin typeface="Arial"/>
                <a:cs typeface="Arial"/>
              </a:rPr>
              <a:t>Baran </a:t>
            </a:r>
            <a:r>
              <a:rPr sz="2500" spc="10" dirty="0">
                <a:latin typeface="Arial"/>
                <a:cs typeface="Arial"/>
              </a:rPr>
              <a:t> </a:t>
            </a:r>
            <a:r>
              <a:rPr sz="2500" spc="145" dirty="0">
                <a:latin typeface="Arial"/>
                <a:cs typeface="Arial"/>
              </a:rPr>
              <a:t>district </a:t>
            </a:r>
            <a:r>
              <a:rPr sz="2500" spc="180" dirty="0">
                <a:latin typeface="Arial"/>
                <a:cs typeface="Arial"/>
              </a:rPr>
              <a:t>of </a:t>
            </a:r>
            <a:r>
              <a:rPr sz="2500" spc="55" dirty="0">
                <a:solidFill>
                  <a:srgbClr val="00AFEF"/>
                </a:solidFill>
                <a:latin typeface="Arial"/>
                <a:cs typeface="Arial"/>
              </a:rPr>
              <a:t>Rajasthan</a:t>
            </a:r>
            <a:r>
              <a:rPr sz="2500" spc="55" dirty="0">
                <a:latin typeface="Arial"/>
                <a:cs typeface="Arial"/>
              </a:rPr>
              <a:t>, </a:t>
            </a:r>
            <a:r>
              <a:rPr sz="2500" spc="35" dirty="0">
                <a:solidFill>
                  <a:srgbClr val="FF0000"/>
                </a:solidFill>
                <a:latin typeface="Arial"/>
                <a:cs typeface="Arial"/>
              </a:rPr>
              <a:t>Palamau </a:t>
            </a:r>
            <a:r>
              <a:rPr sz="2500" spc="145" dirty="0">
                <a:latin typeface="Arial"/>
                <a:cs typeface="Arial"/>
              </a:rPr>
              <a:t>district </a:t>
            </a:r>
            <a:r>
              <a:rPr sz="2500" spc="175" dirty="0">
                <a:latin typeface="Arial"/>
                <a:cs typeface="Arial"/>
              </a:rPr>
              <a:t>of </a:t>
            </a:r>
            <a:r>
              <a:rPr sz="2500" spc="17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2500" spc="60" dirty="0">
                <a:solidFill>
                  <a:srgbClr val="00AFEF"/>
                </a:solidFill>
                <a:latin typeface="Arial"/>
                <a:cs typeface="Arial"/>
              </a:rPr>
              <a:t>Jharkhand </a:t>
            </a:r>
            <a:r>
              <a:rPr sz="2500" spc="105" dirty="0">
                <a:latin typeface="Arial"/>
                <a:cs typeface="Arial"/>
              </a:rPr>
              <a:t>and </a:t>
            </a:r>
            <a:r>
              <a:rPr sz="2500" spc="110" dirty="0">
                <a:latin typeface="Arial"/>
                <a:cs typeface="Arial"/>
              </a:rPr>
              <a:t>many </a:t>
            </a:r>
            <a:r>
              <a:rPr sz="2500" spc="145" dirty="0">
                <a:latin typeface="Arial"/>
                <a:cs typeface="Arial"/>
              </a:rPr>
              <a:t>other </a:t>
            </a:r>
            <a:r>
              <a:rPr sz="2500" spc="130" dirty="0">
                <a:latin typeface="Arial"/>
                <a:cs typeface="Arial"/>
              </a:rPr>
              <a:t>remote </a:t>
            </a:r>
            <a:r>
              <a:rPr sz="2500" spc="30" dirty="0">
                <a:latin typeface="Arial"/>
                <a:cs typeface="Arial"/>
              </a:rPr>
              <a:t>areas </a:t>
            </a:r>
            <a:r>
              <a:rPr sz="2500" spc="160" dirty="0">
                <a:latin typeface="Arial"/>
                <a:cs typeface="Arial"/>
              </a:rPr>
              <a:t>during  </a:t>
            </a:r>
            <a:r>
              <a:rPr sz="2500" spc="125" dirty="0">
                <a:latin typeface="Arial"/>
                <a:cs typeface="Arial"/>
              </a:rPr>
              <a:t>the </a:t>
            </a:r>
            <a:r>
              <a:rPr sz="2500" spc="100" dirty="0">
                <a:latin typeface="Arial"/>
                <a:cs typeface="Arial"/>
              </a:rPr>
              <a:t>recent</a:t>
            </a:r>
            <a:r>
              <a:rPr sz="2500" spc="35" dirty="0">
                <a:latin typeface="Arial"/>
                <a:cs typeface="Arial"/>
              </a:rPr>
              <a:t> </a:t>
            </a:r>
            <a:r>
              <a:rPr sz="2500" spc="50" dirty="0">
                <a:latin typeface="Arial"/>
                <a:cs typeface="Arial"/>
              </a:rPr>
              <a:t>years.</a:t>
            </a:r>
            <a:endParaRPr sz="2500">
              <a:latin typeface="Arial"/>
              <a:cs typeface="Arial"/>
            </a:endParaRPr>
          </a:p>
          <a:p>
            <a:pPr marL="268605" marR="42545" indent="-256540">
              <a:lnSpc>
                <a:spcPts val="2700"/>
              </a:lnSpc>
              <a:spcBef>
                <a:spcPts val="409"/>
              </a:spcBef>
              <a:buClr>
                <a:srgbClr val="2CA1BE"/>
              </a:buClr>
              <a:buSzPct val="68000"/>
              <a:buChar char=""/>
              <a:tabLst>
                <a:tab pos="268605" algn="l"/>
                <a:tab pos="269240" algn="l"/>
              </a:tabLst>
            </a:pPr>
            <a:r>
              <a:rPr sz="2500" spc="100" dirty="0">
                <a:latin typeface="Arial"/>
                <a:cs typeface="Arial"/>
              </a:rPr>
              <a:t>Therefore, </a:t>
            </a:r>
            <a:r>
              <a:rPr sz="2500" spc="170" dirty="0">
                <a:latin typeface="Arial"/>
                <a:cs typeface="Arial"/>
              </a:rPr>
              <a:t>food </a:t>
            </a:r>
            <a:r>
              <a:rPr sz="2500" spc="105" dirty="0">
                <a:latin typeface="Arial"/>
                <a:cs typeface="Arial"/>
              </a:rPr>
              <a:t>security </a:t>
            </a:r>
            <a:r>
              <a:rPr sz="2500" spc="90" dirty="0">
                <a:latin typeface="Arial"/>
                <a:cs typeface="Arial"/>
              </a:rPr>
              <a:t>is </a:t>
            </a:r>
            <a:r>
              <a:rPr sz="2500" spc="85" dirty="0">
                <a:latin typeface="Arial"/>
                <a:cs typeface="Arial"/>
              </a:rPr>
              <a:t>needed </a:t>
            </a:r>
            <a:r>
              <a:rPr sz="2500" spc="155" dirty="0">
                <a:latin typeface="Arial"/>
                <a:cs typeface="Arial"/>
              </a:rPr>
              <a:t>in </a:t>
            </a:r>
            <a:r>
              <a:rPr sz="2500" spc="-15" dirty="0">
                <a:latin typeface="Arial"/>
                <a:cs typeface="Arial"/>
              </a:rPr>
              <a:t>a </a:t>
            </a:r>
            <a:r>
              <a:rPr sz="2500" spc="130" dirty="0">
                <a:latin typeface="Arial"/>
                <a:cs typeface="Arial"/>
              </a:rPr>
              <a:t>country </a:t>
            </a:r>
            <a:r>
              <a:rPr sz="2500" spc="185" dirty="0">
                <a:latin typeface="Arial"/>
                <a:cs typeface="Arial"/>
              </a:rPr>
              <a:t>to  </a:t>
            </a:r>
            <a:r>
              <a:rPr sz="2500" spc="80" dirty="0">
                <a:latin typeface="Arial"/>
                <a:cs typeface="Arial"/>
              </a:rPr>
              <a:t>ensure </a:t>
            </a:r>
            <a:r>
              <a:rPr sz="2500" spc="170" dirty="0">
                <a:latin typeface="Arial"/>
                <a:cs typeface="Arial"/>
              </a:rPr>
              <a:t>food </a:t>
            </a:r>
            <a:r>
              <a:rPr sz="2500" spc="110" dirty="0">
                <a:latin typeface="Arial"/>
                <a:cs typeface="Arial"/>
              </a:rPr>
              <a:t>at </a:t>
            </a:r>
            <a:r>
              <a:rPr sz="2500" spc="100" dirty="0">
                <a:latin typeface="Arial"/>
                <a:cs typeface="Arial"/>
              </a:rPr>
              <a:t>all</a:t>
            </a:r>
            <a:r>
              <a:rPr sz="2500" spc="15" dirty="0">
                <a:latin typeface="Arial"/>
                <a:cs typeface="Arial"/>
              </a:rPr>
              <a:t> </a:t>
            </a:r>
            <a:r>
              <a:rPr sz="2500" spc="120" dirty="0">
                <a:latin typeface="Arial"/>
                <a:cs typeface="Arial"/>
              </a:rPr>
              <a:t>times.</a:t>
            </a:r>
            <a:endParaRPr sz="2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5363" y="134112"/>
            <a:ext cx="7801356" cy="15941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65834"/>
            <a:ext cx="7898765" cy="2957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231140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spc="70" dirty="0">
                <a:latin typeface="Arial"/>
                <a:cs typeface="Arial"/>
              </a:rPr>
              <a:t>Food </a:t>
            </a:r>
            <a:r>
              <a:rPr sz="2700" spc="114" dirty="0">
                <a:latin typeface="Arial"/>
                <a:cs typeface="Arial"/>
              </a:rPr>
              <a:t>security </a:t>
            </a:r>
            <a:r>
              <a:rPr sz="2700" spc="100" dirty="0">
                <a:latin typeface="Arial"/>
                <a:cs typeface="Arial"/>
              </a:rPr>
              <a:t>is </a:t>
            </a:r>
            <a:r>
              <a:rPr sz="2700" spc="135" dirty="0">
                <a:latin typeface="Arial"/>
                <a:cs typeface="Arial"/>
              </a:rPr>
              <a:t>defined </a:t>
            </a:r>
            <a:r>
              <a:rPr sz="2700" spc="5" dirty="0">
                <a:latin typeface="Arial"/>
                <a:cs typeface="Arial"/>
              </a:rPr>
              <a:t>as </a:t>
            </a:r>
            <a:r>
              <a:rPr sz="2700" spc="140" dirty="0">
                <a:latin typeface="Arial"/>
                <a:cs typeface="Arial"/>
              </a:rPr>
              <a:t>the </a:t>
            </a:r>
            <a:r>
              <a:rPr sz="2700" spc="110" dirty="0">
                <a:latin typeface="Arial"/>
                <a:cs typeface="Arial"/>
              </a:rPr>
              <a:t>availability </a:t>
            </a:r>
            <a:r>
              <a:rPr sz="2700" spc="190" dirty="0">
                <a:latin typeface="Arial"/>
                <a:cs typeface="Arial"/>
              </a:rPr>
              <a:t>of  </a:t>
            </a:r>
            <a:r>
              <a:rPr sz="2700" spc="185" dirty="0">
                <a:latin typeface="Arial"/>
                <a:cs typeface="Arial"/>
              </a:rPr>
              <a:t>food </a:t>
            </a:r>
            <a:r>
              <a:rPr sz="2700" spc="114" dirty="0">
                <a:latin typeface="Arial"/>
                <a:cs typeface="Arial"/>
              </a:rPr>
              <a:t>and </a:t>
            </a:r>
            <a:r>
              <a:rPr sz="2700" spc="85" dirty="0">
                <a:latin typeface="Arial"/>
                <a:cs typeface="Arial"/>
              </a:rPr>
              <a:t>one's </a:t>
            </a:r>
            <a:r>
              <a:rPr sz="2700" spc="10" dirty="0">
                <a:latin typeface="Arial"/>
                <a:cs typeface="Arial"/>
              </a:rPr>
              <a:t>access </a:t>
            </a:r>
            <a:r>
              <a:rPr sz="2700" spc="204" dirty="0">
                <a:latin typeface="Arial"/>
                <a:cs typeface="Arial"/>
              </a:rPr>
              <a:t>to </a:t>
            </a:r>
            <a:r>
              <a:rPr sz="2700" spc="175" dirty="0">
                <a:latin typeface="Arial"/>
                <a:cs typeface="Arial"/>
              </a:rPr>
              <a:t>it. </a:t>
            </a:r>
            <a:r>
              <a:rPr sz="2700" spc="60" dirty="0">
                <a:latin typeface="Arial"/>
                <a:cs typeface="Arial"/>
              </a:rPr>
              <a:t>A </a:t>
            </a:r>
            <a:r>
              <a:rPr sz="2700" spc="135" dirty="0">
                <a:latin typeface="Arial"/>
                <a:cs typeface="Arial"/>
              </a:rPr>
              <a:t>household </a:t>
            </a:r>
            <a:r>
              <a:rPr sz="2700" spc="95" dirty="0">
                <a:latin typeface="Arial"/>
                <a:cs typeface="Arial"/>
              </a:rPr>
              <a:t>is  </a:t>
            </a:r>
            <a:r>
              <a:rPr sz="2700" spc="110" dirty="0">
                <a:latin typeface="Arial"/>
                <a:cs typeface="Arial"/>
              </a:rPr>
              <a:t>considered </a:t>
            </a:r>
            <a:r>
              <a:rPr sz="2700" spc="185" dirty="0">
                <a:latin typeface="Arial"/>
                <a:cs typeface="Arial"/>
              </a:rPr>
              <a:t>food </a:t>
            </a:r>
            <a:r>
              <a:rPr sz="2700" spc="70" dirty="0">
                <a:latin typeface="Arial"/>
                <a:cs typeface="Arial"/>
              </a:rPr>
              <a:t>secure </a:t>
            </a:r>
            <a:r>
              <a:rPr sz="2700" spc="120" dirty="0">
                <a:latin typeface="Arial"/>
                <a:cs typeface="Arial"/>
              </a:rPr>
              <a:t>when </a:t>
            </a:r>
            <a:r>
              <a:rPr sz="2700" spc="150" dirty="0">
                <a:latin typeface="Arial"/>
                <a:cs typeface="Arial"/>
              </a:rPr>
              <a:t>its </a:t>
            </a:r>
            <a:r>
              <a:rPr sz="2700" spc="110" dirty="0">
                <a:latin typeface="Arial"/>
                <a:cs typeface="Arial"/>
              </a:rPr>
              <a:t>occupants  </a:t>
            </a:r>
            <a:r>
              <a:rPr sz="2700" spc="170" dirty="0">
                <a:latin typeface="Arial"/>
                <a:cs typeface="Arial"/>
              </a:rPr>
              <a:t>do </a:t>
            </a:r>
            <a:r>
              <a:rPr sz="2700" spc="195" dirty="0">
                <a:latin typeface="Arial"/>
                <a:cs typeface="Arial"/>
              </a:rPr>
              <a:t>not </a:t>
            </a:r>
            <a:r>
              <a:rPr sz="2700" spc="95" dirty="0">
                <a:latin typeface="Arial"/>
                <a:cs typeface="Arial"/>
              </a:rPr>
              <a:t>live </a:t>
            </a:r>
            <a:r>
              <a:rPr sz="2700" spc="170" dirty="0">
                <a:latin typeface="Arial"/>
                <a:cs typeface="Arial"/>
              </a:rPr>
              <a:t>in </a:t>
            </a:r>
            <a:r>
              <a:rPr sz="2700" spc="150" dirty="0">
                <a:latin typeface="Arial"/>
                <a:cs typeface="Arial"/>
              </a:rPr>
              <a:t>hunger </a:t>
            </a:r>
            <a:r>
              <a:rPr sz="2700" spc="175" dirty="0">
                <a:latin typeface="Arial"/>
                <a:cs typeface="Arial"/>
              </a:rPr>
              <a:t>or </a:t>
            </a:r>
            <a:r>
              <a:rPr sz="2700" spc="110" dirty="0">
                <a:latin typeface="Arial"/>
                <a:cs typeface="Arial"/>
              </a:rPr>
              <a:t>fear </a:t>
            </a:r>
            <a:r>
              <a:rPr sz="2700" spc="195" dirty="0">
                <a:latin typeface="Arial"/>
                <a:cs typeface="Arial"/>
              </a:rPr>
              <a:t>of</a:t>
            </a:r>
            <a:r>
              <a:rPr sz="2700" spc="-330" dirty="0">
                <a:latin typeface="Arial"/>
                <a:cs typeface="Arial"/>
              </a:rPr>
              <a:t> </a:t>
            </a:r>
            <a:r>
              <a:rPr sz="2700" spc="120" dirty="0">
                <a:latin typeface="Arial"/>
                <a:cs typeface="Arial"/>
              </a:rPr>
              <a:t>starvation.</a:t>
            </a:r>
            <a:endParaRPr sz="2700">
              <a:latin typeface="Arial"/>
              <a:cs typeface="Arial"/>
            </a:endParaRPr>
          </a:p>
          <a:p>
            <a:pPr marL="268605" marR="5080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Font typeface="Arial"/>
              <a:buChar char=""/>
              <a:tabLst>
                <a:tab pos="376555" algn="l"/>
                <a:tab pos="377190" algn="l"/>
              </a:tabLst>
            </a:pPr>
            <a:r>
              <a:rPr dirty="0"/>
              <a:t>	</a:t>
            </a:r>
            <a:r>
              <a:rPr sz="2700" spc="70" dirty="0">
                <a:latin typeface="Arial"/>
                <a:cs typeface="Arial"/>
              </a:rPr>
              <a:t>Food </a:t>
            </a:r>
            <a:r>
              <a:rPr sz="2700" spc="110" dirty="0">
                <a:latin typeface="Arial"/>
                <a:cs typeface="Arial"/>
              </a:rPr>
              <a:t>security </a:t>
            </a:r>
            <a:r>
              <a:rPr sz="2700" spc="90" dirty="0">
                <a:latin typeface="Arial"/>
                <a:cs typeface="Arial"/>
              </a:rPr>
              <a:t>means </a:t>
            </a:r>
            <a:r>
              <a:rPr sz="2700" spc="110" dirty="0">
                <a:latin typeface="Arial"/>
                <a:cs typeface="Arial"/>
              </a:rPr>
              <a:t>availability, </a:t>
            </a:r>
            <a:r>
              <a:rPr sz="2700" spc="100" dirty="0">
                <a:latin typeface="Arial"/>
                <a:cs typeface="Arial"/>
              </a:rPr>
              <a:t>accessibility  </a:t>
            </a:r>
            <a:r>
              <a:rPr sz="2700" spc="114" dirty="0">
                <a:latin typeface="Arial"/>
                <a:cs typeface="Arial"/>
              </a:rPr>
              <a:t>and </a:t>
            </a:r>
            <a:r>
              <a:rPr sz="2700" spc="155" dirty="0">
                <a:latin typeface="Arial"/>
                <a:cs typeface="Arial"/>
              </a:rPr>
              <a:t>affordability </a:t>
            </a:r>
            <a:r>
              <a:rPr sz="2700" spc="195" dirty="0">
                <a:latin typeface="Arial"/>
                <a:cs typeface="Arial"/>
              </a:rPr>
              <a:t>of </a:t>
            </a:r>
            <a:r>
              <a:rPr sz="2700" spc="185" dirty="0">
                <a:latin typeface="Arial"/>
                <a:cs typeface="Arial"/>
              </a:rPr>
              <a:t>food </a:t>
            </a:r>
            <a:r>
              <a:rPr sz="2700" spc="204" dirty="0">
                <a:latin typeface="Arial"/>
                <a:cs typeface="Arial"/>
              </a:rPr>
              <a:t>to </a:t>
            </a:r>
            <a:r>
              <a:rPr sz="2700" spc="110" dirty="0">
                <a:latin typeface="Arial"/>
                <a:cs typeface="Arial"/>
              </a:rPr>
              <a:t>all </a:t>
            </a:r>
            <a:r>
              <a:rPr sz="2700" spc="120" dirty="0">
                <a:latin typeface="Arial"/>
                <a:cs typeface="Arial"/>
              </a:rPr>
              <a:t>people at </a:t>
            </a:r>
            <a:r>
              <a:rPr sz="2700" spc="110" dirty="0">
                <a:latin typeface="Arial"/>
                <a:cs typeface="Arial"/>
              </a:rPr>
              <a:t>all  </a:t>
            </a:r>
            <a:r>
              <a:rPr sz="2700" spc="135" dirty="0">
                <a:latin typeface="Arial"/>
                <a:cs typeface="Arial"/>
              </a:rPr>
              <a:t>times.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3359" y="370331"/>
            <a:ext cx="7406640" cy="11399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65834"/>
            <a:ext cx="7585075" cy="3830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217170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Font typeface="Arial"/>
              <a:buChar char=""/>
              <a:tabLst>
                <a:tab pos="268605" algn="l"/>
                <a:tab pos="269240" algn="l"/>
              </a:tabLst>
            </a:pPr>
            <a:r>
              <a:rPr sz="2700" b="1" spc="5" dirty="0">
                <a:latin typeface="Arial"/>
                <a:cs typeface="Arial"/>
              </a:rPr>
              <a:t>availability </a:t>
            </a:r>
            <a:r>
              <a:rPr sz="2700" spc="195" dirty="0">
                <a:latin typeface="Arial"/>
                <a:cs typeface="Arial"/>
              </a:rPr>
              <a:t>of </a:t>
            </a:r>
            <a:r>
              <a:rPr sz="2700" spc="185" dirty="0">
                <a:latin typeface="Arial"/>
                <a:cs typeface="Arial"/>
              </a:rPr>
              <a:t>food </a:t>
            </a:r>
            <a:r>
              <a:rPr sz="2700" spc="90" dirty="0">
                <a:latin typeface="Arial"/>
                <a:cs typeface="Arial"/>
              </a:rPr>
              <a:t>means </a:t>
            </a:r>
            <a:r>
              <a:rPr sz="2700" spc="185" dirty="0">
                <a:latin typeface="Arial"/>
                <a:cs typeface="Arial"/>
              </a:rPr>
              <a:t>food </a:t>
            </a:r>
            <a:r>
              <a:rPr sz="2700" spc="165" dirty="0">
                <a:latin typeface="Arial"/>
                <a:cs typeface="Arial"/>
              </a:rPr>
              <a:t>production  </a:t>
            </a:r>
            <a:r>
              <a:rPr sz="2700" spc="180" dirty="0">
                <a:latin typeface="Arial"/>
                <a:cs typeface="Arial"/>
              </a:rPr>
              <a:t>within </a:t>
            </a:r>
            <a:r>
              <a:rPr sz="2700" spc="140" dirty="0">
                <a:latin typeface="Arial"/>
                <a:cs typeface="Arial"/>
              </a:rPr>
              <a:t>the country, </a:t>
            </a:r>
            <a:r>
              <a:rPr sz="2700" spc="185" dirty="0">
                <a:latin typeface="Arial"/>
                <a:cs typeface="Arial"/>
              </a:rPr>
              <a:t>food </a:t>
            </a:r>
            <a:r>
              <a:rPr sz="2700" spc="180" dirty="0">
                <a:latin typeface="Arial"/>
                <a:cs typeface="Arial"/>
              </a:rPr>
              <a:t>imports </a:t>
            </a:r>
            <a:r>
              <a:rPr sz="2700" spc="114" dirty="0">
                <a:latin typeface="Arial"/>
                <a:cs typeface="Arial"/>
              </a:rPr>
              <a:t>and </a:t>
            </a:r>
            <a:r>
              <a:rPr sz="2700" spc="140" dirty="0">
                <a:latin typeface="Arial"/>
                <a:cs typeface="Arial"/>
              </a:rPr>
              <a:t>the  </a:t>
            </a:r>
            <a:r>
              <a:rPr sz="2700" spc="114" dirty="0">
                <a:latin typeface="Arial"/>
                <a:cs typeface="Arial"/>
              </a:rPr>
              <a:t>previous </a:t>
            </a:r>
            <a:r>
              <a:rPr sz="2700" spc="50" dirty="0">
                <a:latin typeface="Arial"/>
                <a:cs typeface="Arial"/>
              </a:rPr>
              <a:t>years </a:t>
            </a:r>
            <a:r>
              <a:rPr sz="2700" spc="140" dirty="0">
                <a:latin typeface="Arial"/>
                <a:cs typeface="Arial"/>
              </a:rPr>
              <a:t>stock stored </a:t>
            </a:r>
            <a:r>
              <a:rPr sz="2700" spc="170" dirty="0">
                <a:latin typeface="Arial"/>
                <a:cs typeface="Arial"/>
              </a:rPr>
              <a:t>in</a:t>
            </a:r>
            <a:r>
              <a:rPr sz="2700" spc="10" dirty="0">
                <a:latin typeface="Arial"/>
                <a:cs typeface="Arial"/>
              </a:rPr>
              <a:t> </a:t>
            </a:r>
            <a:r>
              <a:rPr sz="2700" spc="140" dirty="0">
                <a:latin typeface="Arial"/>
                <a:cs typeface="Arial"/>
              </a:rPr>
              <a:t>government  </a:t>
            </a:r>
            <a:r>
              <a:rPr sz="2700" spc="105" dirty="0">
                <a:latin typeface="Arial"/>
                <a:cs typeface="Arial"/>
              </a:rPr>
              <a:t>granaries.</a:t>
            </a:r>
            <a:endParaRPr sz="2700">
              <a:latin typeface="Arial"/>
              <a:cs typeface="Arial"/>
            </a:endParaRPr>
          </a:p>
          <a:p>
            <a:pPr marL="268605" marR="269240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Font typeface="Arial"/>
              <a:buChar char=""/>
              <a:tabLst>
                <a:tab pos="268605" algn="l"/>
                <a:tab pos="269240" algn="l"/>
              </a:tabLst>
            </a:pPr>
            <a:r>
              <a:rPr sz="2700" b="1" spc="-25" dirty="0">
                <a:latin typeface="Arial"/>
                <a:cs typeface="Arial"/>
              </a:rPr>
              <a:t>accessibility </a:t>
            </a:r>
            <a:r>
              <a:rPr sz="2700" spc="90" dirty="0">
                <a:latin typeface="Arial"/>
                <a:cs typeface="Arial"/>
              </a:rPr>
              <a:t>means </a:t>
            </a:r>
            <a:r>
              <a:rPr sz="2700" spc="185" dirty="0">
                <a:latin typeface="Arial"/>
                <a:cs typeface="Arial"/>
              </a:rPr>
              <a:t>food </a:t>
            </a:r>
            <a:r>
              <a:rPr sz="2700" spc="100" dirty="0">
                <a:latin typeface="Arial"/>
                <a:cs typeface="Arial"/>
              </a:rPr>
              <a:t>is </a:t>
            </a:r>
            <a:r>
              <a:rPr sz="2700" spc="180" dirty="0">
                <a:latin typeface="Arial"/>
                <a:cs typeface="Arial"/>
              </a:rPr>
              <a:t>within </a:t>
            </a:r>
            <a:r>
              <a:rPr sz="2700" spc="75" dirty="0">
                <a:latin typeface="Arial"/>
                <a:cs typeface="Arial"/>
              </a:rPr>
              <a:t>reach </a:t>
            </a:r>
            <a:r>
              <a:rPr sz="2700" spc="190" dirty="0">
                <a:latin typeface="Arial"/>
                <a:cs typeface="Arial"/>
              </a:rPr>
              <a:t>of  </a:t>
            </a:r>
            <a:r>
              <a:rPr sz="2700" spc="55" dirty="0">
                <a:latin typeface="Arial"/>
                <a:cs typeface="Arial"/>
              </a:rPr>
              <a:t>every</a:t>
            </a:r>
            <a:r>
              <a:rPr sz="2700" spc="95" dirty="0">
                <a:latin typeface="Arial"/>
                <a:cs typeface="Arial"/>
              </a:rPr>
              <a:t> </a:t>
            </a:r>
            <a:r>
              <a:rPr sz="2700" spc="120" dirty="0">
                <a:latin typeface="Arial"/>
                <a:cs typeface="Arial"/>
              </a:rPr>
              <a:t>person.</a:t>
            </a:r>
            <a:endParaRPr sz="2700">
              <a:latin typeface="Arial"/>
              <a:cs typeface="Arial"/>
            </a:endParaRPr>
          </a:p>
          <a:p>
            <a:pPr marL="268605" marR="5080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6666"/>
              <a:buFont typeface="Arial"/>
              <a:buChar char=""/>
              <a:tabLst>
                <a:tab pos="268605" algn="l"/>
                <a:tab pos="269240" algn="l"/>
              </a:tabLst>
            </a:pPr>
            <a:r>
              <a:rPr sz="2700" b="1" spc="30" dirty="0">
                <a:latin typeface="Arial"/>
                <a:cs typeface="Arial"/>
              </a:rPr>
              <a:t>affordability </a:t>
            </a:r>
            <a:r>
              <a:rPr sz="2700" spc="140" dirty="0">
                <a:latin typeface="Arial"/>
                <a:cs typeface="Arial"/>
              </a:rPr>
              <a:t>implies </a:t>
            </a:r>
            <a:r>
              <a:rPr sz="2700" spc="165" dirty="0">
                <a:latin typeface="Arial"/>
                <a:cs typeface="Arial"/>
              </a:rPr>
              <a:t>that </a:t>
            </a:r>
            <a:r>
              <a:rPr sz="2700" spc="75" dirty="0">
                <a:latin typeface="Arial"/>
                <a:cs typeface="Arial"/>
              </a:rPr>
              <a:t>an </a:t>
            </a:r>
            <a:r>
              <a:rPr sz="2700" spc="145" dirty="0">
                <a:latin typeface="Arial"/>
                <a:cs typeface="Arial"/>
              </a:rPr>
              <a:t>individual </a:t>
            </a:r>
            <a:r>
              <a:rPr sz="2700" spc="60" dirty="0">
                <a:latin typeface="Arial"/>
                <a:cs typeface="Arial"/>
              </a:rPr>
              <a:t>has  </a:t>
            </a:r>
            <a:r>
              <a:rPr sz="2700" spc="135" dirty="0">
                <a:latin typeface="Arial"/>
                <a:cs typeface="Arial"/>
              </a:rPr>
              <a:t>enough </a:t>
            </a:r>
            <a:r>
              <a:rPr sz="2700" spc="130" dirty="0">
                <a:latin typeface="Arial"/>
                <a:cs typeface="Arial"/>
              </a:rPr>
              <a:t>money </a:t>
            </a:r>
            <a:r>
              <a:rPr sz="2700" spc="204" dirty="0">
                <a:latin typeface="Arial"/>
                <a:cs typeface="Arial"/>
              </a:rPr>
              <a:t>to </a:t>
            </a:r>
            <a:r>
              <a:rPr sz="2700" spc="145" dirty="0">
                <a:latin typeface="Arial"/>
                <a:cs typeface="Arial"/>
              </a:rPr>
              <a:t>buy sufficient, </a:t>
            </a:r>
            <a:r>
              <a:rPr sz="2700" spc="65" dirty="0">
                <a:latin typeface="Arial"/>
                <a:cs typeface="Arial"/>
              </a:rPr>
              <a:t>safe </a:t>
            </a:r>
            <a:r>
              <a:rPr sz="2700" spc="114" dirty="0">
                <a:latin typeface="Arial"/>
                <a:cs typeface="Arial"/>
              </a:rPr>
              <a:t>and  </a:t>
            </a:r>
            <a:r>
              <a:rPr sz="2700" spc="175" dirty="0">
                <a:latin typeface="Arial"/>
                <a:cs typeface="Arial"/>
              </a:rPr>
              <a:t>nutritious </a:t>
            </a:r>
            <a:r>
              <a:rPr sz="2700" spc="185" dirty="0">
                <a:latin typeface="Arial"/>
                <a:cs typeface="Arial"/>
              </a:rPr>
              <a:t>food </a:t>
            </a:r>
            <a:r>
              <a:rPr sz="2700" spc="204" dirty="0">
                <a:latin typeface="Arial"/>
                <a:cs typeface="Arial"/>
              </a:rPr>
              <a:t>to </a:t>
            </a:r>
            <a:r>
              <a:rPr sz="2700" spc="130" dirty="0">
                <a:latin typeface="Arial"/>
                <a:cs typeface="Arial"/>
              </a:rPr>
              <a:t>meet </a:t>
            </a:r>
            <a:r>
              <a:rPr sz="2700" spc="85" dirty="0">
                <a:latin typeface="Arial"/>
                <a:cs typeface="Arial"/>
              </a:rPr>
              <a:t>one's </a:t>
            </a:r>
            <a:r>
              <a:rPr sz="2700" spc="120" dirty="0">
                <a:latin typeface="Arial"/>
                <a:cs typeface="Arial"/>
              </a:rPr>
              <a:t>dietary</a:t>
            </a:r>
            <a:r>
              <a:rPr sz="2700" spc="-175" dirty="0">
                <a:latin typeface="Arial"/>
                <a:cs typeface="Arial"/>
              </a:rPr>
              <a:t> </a:t>
            </a:r>
            <a:r>
              <a:rPr sz="2700" spc="80" dirty="0">
                <a:latin typeface="Arial"/>
                <a:cs typeface="Arial"/>
              </a:rPr>
              <a:t>needs.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8995" y="616626"/>
            <a:ext cx="7422167" cy="3874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415542"/>
            <a:ext cx="7809230" cy="182308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495"/>
              </a:spcBef>
              <a:buClr>
                <a:srgbClr val="2CA1BE"/>
              </a:buClr>
              <a:buSzPct val="66666"/>
              <a:buAutoNum type="arabicParenBoth"/>
              <a:tabLst>
                <a:tab pos="527685" algn="l"/>
                <a:tab pos="528320" algn="l"/>
              </a:tabLst>
            </a:pPr>
            <a:r>
              <a:rPr sz="2700" spc="135" dirty="0">
                <a:latin typeface="Arial"/>
                <a:cs typeface="Arial"/>
              </a:rPr>
              <a:t>enough </a:t>
            </a:r>
            <a:r>
              <a:rPr sz="2700" spc="185" dirty="0">
                <a:latin typeface="Arial"/>
                <a:cs typeface="Arial"/>
              </a:rPr>
              <a:t>food </a:t>
            </a:r>
            <a:r>
              <a:rPr sz="2700" spc="100" dirty="0">
                <a:latin typeface="Arial"/>
                <a:cs typeface="Arial"/>
              </a:rPr>
              <a:t>is </a:t>
            </a:r>
            <a:r>
              <a:rPr sz="2700" spc="75" dirty="0">
                <a:latin typeface="Arial"/>
                <a:cs typeface="Arial"/>
              </a:rPr>
              <a:t>available </a:t>
            </a:r>
            <a:r>
              <a:rPr sz="2700" spc="200" dirty="0">
                <a:latin typeface="Arial"/>
                <a:cs typeface="Arial"/>
              </a:rPr>
              <a:t>for </a:t>
            </a:r>
            <a:r>
              <a:rPr sz="2700" spc="110" dirty="0">
                <a:latin typeface="Arial"/>
                <a:cs typeface="Arial"/>
              </a:rPr>
              <a:t>all </a:t>
            </a:r>
            <a:r>
              <a:rPr sz="2700" spc="140" dirty="0">
                <a:latin typeface="Arial"/>
                <a:cs typeface="Arial"/>
              </a:rPr>
              <a:t>the</a:t>
            </a:r>
            <a:r>
              <a:rPr sz="2700" spc="-125" dirty="0">
                <a:latin typeface="Arial"/>
                <a:cs typeface="Arial"/>
              </a:rPr>
              <a:t> </a:t>
            </a:r>
            <a:r>
              <a:rPr sz="2700" spc="105" dirty="0">
                <a:latin typeface="Arial"/>
                <a:cs typeface="Arial"/>
              </a:rPr>
              <a:t>persons</a:t>
            </a:r>
            <a:endParaRPr sz="2700">
              <a:latin typeface="Arial"/>
              <a:cs typeface="Arial"/>
            </a:endParaRPr>
          </a:p>
          <a:p>
            <a:pPr marL="527685" marR="5080" indent="-51562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AutoNum type="arabicParenBoth"/>
              <a:tabLst>
                <a:tab pos="527685" algn="l"/>
                <a:tab pos="528320" algn="l"/>
              </a:tabLst>
            </a:pPr>
            <a:r>
              <a:rPr sz="2700" spc="110" dirty="0">
                <a:latin typeface="Arial"/>
                <a:cs typeface="Arial"/>
              </a:rPr>
              <a:t>all </a:t>
            </a:r>
            <a:r>
              <a:rPr sz="2700" spc="105" dirty="0">
                <a:latin typeface="Arial"/>
                <a:cs typeface="Arial"/>
              </a:rPr>
              <a:t>persons </a:t>
            </a:r>
            <a:r>
              <a:rPr sz="2700" spc="50" dirty="0">
                <a:latin typeface="Arial"/>
                <a:cs typeface="Arial"/>
              </a:rPr>
              <a:t>have </a:t>
            </a:r>
            <a:r>
              <a:rPr sz="2700" spc="140" dirty="0">
                <a:latin typeface="Arial"/>
                <a:cs typeface="Arial"/>
              </a:rPr>
              <a:t>the </a:t>
            </a:r>
            <a:r>
              <a:rPr sz="2700" spc="85" dirty="0">
                <a:latin typeface="Arial"/>
                <a:cs typeface="Arial"/>
              </a:rPr>
              <a:t>capacity </a:t>
            </a:r>
            <a:r>
              <a:rPr sz="2700" spc="204" dirty="0">
                <a:latin typeface="Arial"/>
                <a:cs typeface="Arial"/>
              </a:rPr>
              <a:t>to </a:t>
            </a:r>
            <a:r>
              <a:rPr sz="2700" spc="140" dirty="0">
                <a:latin typeface="Arial"/>
                <a:cs typeface="Arial"/>
              </a:rPr>
              <a:t>buy </a:t>
            </a:r>
            <a:r>
              <a:rPr sz="2700" spc="185" dirty="0">
                <a:latin typeface="Arial"/>
                <a:cs typeface="Arial"/>
              </a:rPr>
              <a:t>food</a:t>
            </a:r>
            <a:r>
              <a:rPr sz="2700" spc="-75" dirty="0">
                <a:latin typeface="Arial"/>
                <a:cs typeface="Arial"/>
              </a:rPr>
              <a:t> </a:t>
            </a:r>
            <a:r>
              <a:rPr sz="2700" spc="190" dirty="0">
                <a:latin typeface="Arial"/>
                <a:cs typeface="Arial"/>
              </a:rPr>
              <a:t>of  </a:t>
            </a:r>
            <a:r>
              <a:rPr sz="2700" spc="80" dirty="0">
                <a:latin typeface="Arial"/>
                <a:cs typeface="Arial"/>
              </a:rPr>
              <a:t>acceptable </a:t>
            </a:r>
            <a:r>
              <a:rPr sz="2700" spc="145" dirty="0">
                <a:latin typeface="Arial"/>
                <a:cs typeface="Arial"/>
              </a:rPr>
              <a:t>quality</a:t>
            </a:r>
            <a:r>
              <a:rPr sz="2700" spc="105" dirty="0">
                <a:latin typeface="Arial"/>
                <a:cs typeface="Arial"/>
              </a:rPr>
              <a:t> </a:t>
            </a:r>
            <a:r>
              <a:rPr sz="2700" spc="114" dirty="0">
                <a:latin typeface="Arial"/>
                <a:cs typeface="Arial"/>
              </a:rPr>
              <a:t>and</a:t>
            </a:r>
            <a:endParaRPr sz="2700">
              <a:latin typeface="Arial"/>
              <a:cs typeface="Arial"/>
            </a:endParaRPr>
          </a:p>
          <a:p>
            <a:pPr marL="560070" indent="-548005">
              <a:lnSpc>
                <a:spcPct val="100000"/>
              </a:lnSpc>
              <a:spcBef>
                <a:spcPts val="400"/>
              </a:spcBef>
              <a:buAutoNum type="arabicParenBoth"/>
              <a:tabLst>
                <a:tab pos="560705" algn="l"/>
              </a:tabLst>
            </a:pPr>
            <a:r>
              <a:rPr sz="2700" spc="120" dirty="0">
                <a:latin typeface="Arial"/>
                <a:cs typeface="Arial"/>
              </a:rPr>
              <a:t>there </a:t>
            </a:r>
            <a:r>
              <a:rPr sz="2700" spc="100" dirty="0">
                <a:latin typeface="Arial"/>
                <a:cs typeface="Arial"/>
              </a:rPr>
              <a:t>is </a:t>
            </a:r>
            <a:r>
              <a:rPr sz="2700" spc="165" dirty="0">
                <a:latin typeface="Arial"/>
                <a:cs typeface="Arial"/>
              </a:rPr>
              <a:t>no </a:t>
            </a:r>
            <a:r>
              <a:rPr sz="2700" spc="135" dirty="0">
                <a:latin typeface="Arial"/>
                <a:cs typeface="Arial"/>
              </a:rPr>
              <a:t>barrier </a:t>
            </a:r>
            <a:r>
              <a:rPr sz="2700" spc="160" dirty="0">
                <a:latin typeface="Arial"/>
                <a:cs typeface="Arial"/>
              </a:rPr>
              <a:t>on </a:t>
            </a:r>
            <a:r>
              <a:rPr sz="2700" spc="10" dirty="0">
                <a:latin typeface="Arial"/>
                <a:cs typeface="Arial"/>
              </a:rPr>
              <a:t>access </a:t>
            </a:r>
            <a:r>
              <a:rPr sz="2700" spc="204" dirty="0">
                <a:latin typeface="Arial"/>
                <a:cs typeface="Arial"/>
              </a:rPr>
              <a:t>to</a:t>
            </a:r>
            <a:r>
              <a:rPr sz="2700" spc="-35" dirty="0">
                <a:latin typeface="Arial"/>
                <a:cs typeface="Arial"/>
              </a:rPr>
              <a:t> </a:t>
            </a:r>
            <a:r>
              <a:rPr sz="2700" spc="170" dirty="0">
                <a:latin typeface="Arial"/>
                <a:cs typeface="Arial"/>
              </a:rPr>
              <a:t>food.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5363" y="134112"/>
            <a:ext cx="8302752" cy="15941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15542"/>
            <a:ext cx="7768590" cy="259588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95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spc="50" dirty="0">
                <a:latin typeface="Arial"/>
                <a:cs typeface="Arial"/>
              </a:rPr>
              <a:t>For </a:t>
            </a:r>
            <a:r>
              <a:rPr sz="2700" spc="135" dirty="0">
                <a:latin typeface="Arial"/>
                <a:cs typeface="Arial"/>
              </a:rPr>
              <a:t>poorest </a:t>
            </a:r>
            <a:r>
              <a:rPr sz="2700" spc="114" dirty="0">
                <a:latin typeface="Arial"/>
                <a:cs typeface="Arial"/>
              </a:rPr>
              <a:t>section </a:t>
            </a:r>
            <a:r>
              <a:rPr sz="2700" spc="195" dirty="0">
                <a:latin typeface="Arial"/>
                <a:cs typeface="Arial"/>
              </a:rPr>
              <a:t>of </a:t>
            </a:r>
            <a:r>
              <a:rPr sz="2700" spc="140" dirty="0">
                <a:latin typeface="Arial"/>
                <a:cs typeface="Arial"/>
              </a:rPr>
              <a:t>the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spc="100" dirty="0">
                <a:latin typeface="Arial"/>
                <a:cs typeface="Arial"/>
              </a:rPr>
              <a:t>society</a:t>
            </a:r>
            <a:endParaRPr sz="2700">
              <a:latin typeface="Arial"/>
              <a:cs typeface="Arial"/>
            </a:endParaRPr>
          </a:p>
          <a:p>
            <a:pPr marL="268605" marR="5080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spc="105" dirty="0">
                <a:latin typeface="Arial"/>
                <a:cs typeface="Arial"/>
              </a:rPr>
              <a:t>persons </a:t>
            </a:r>
            <a:r>
              <a:rPr sz="2700" spc="70" dirty="0">
                <a:latin typeface="Arial"/>
                <a:cs typeface="Arial"/>
              </a:rPr>
              <a:t>above </a:t>
            </a:r>
            <a:r>
              <a:rPr sz="2700" spc="140" dirty="0">
                <a:latin typeface="Arial"/>
                <a:cs typeface="Arial"/>
              </a:rPr>
              <a:t>the </a:t>
            </a:r>
            <a:r>
              <a:rPr sz="2700" spc="125" dirty="0">
                <a:latin typeface="Arial"/>
                <a:cs typeface="Arial"/>
              </a:rPr>
              <a:t>poverty </a:t>
            </a:r>
            <a:r>
              <a:rPr sz="2700" spc="130" dirty="0">
                <a:latin typeface="Arial"/>
                <a:cs typeface="Arial"/>
              </a:rPr>
              <a:t>line </a:t>
            </a:r>
            <a:r>
              <a:rPr sz="2700" spc="210" dirty="0">
                <a:latin typeface="Arial"/>
                <a:cs typeface="Arial"/>
              </a:rPr>
              <a:t>might </a:t>
            </a:r>
            <a:r>
              <a:rPr sz="2700" spc="80" dirty="0">
                <a:latin typeface="Arial"/>
                <a:cs typeface="Arial"/>
              </a:rPr>
              <a:t>also</a:t>
            </a:r>
            <a:r>
              <a:rPr sz="2700" spc="-100" dirty="0">
                <a:latin typeface="Arial"/>
                <a:cs typeface="Arial"/>
              </a:rPr>
              <a:t> </a:t>
            </a:r>
            <a:r>
              <a:rPr sz="2700" spc="95" dirty="0">
                <a:latin typeface="Arial"/>
                <a:cs typeface="Arial"/>
              </a:rPr>
              <a:t>be  </a:t>
            </a:r>
            <a:r>
              <a:rPr sz="2700" spc="185" dirty="0">
                <a:latin typeface="Arial"/>
                <a:cs typeface="Arial"/>
              </a:rPr>
              <a:t>food </a:t>
            </a:r>
            <a:r>
              <a:rPr sz="2700" spc="95" dirty="0">
                <a:latin typeface="Arial"/>
                <a:cs typeface="Arial"/>
              </a:rPr>
              <a:t>insecure </a:t>
            </a:r>
            <a:r>
              <a:rPr sz="2700" spc="120" dirty="0">
                <a:latin typeface="Arial"/>
                <a:cs typeface="Arial"/>
              </a:rPr>
              <a:t>when </a:t>
            </a:r>
            <a:r>
              <a:rPr sz="2700" spc="140" dirty="0">
                <a:latin typeface="Arial"/>
                <a:cs typeface="Arial"/>
              </a:rPr>
              <a:t>the </a:t>
            </a:r>
            <a:r>
              <a:rPr sz="2700" spc="145" dirty="0">
                <a:latin typeface="Arial"/>
                <a:cs typeface="Arial"/>
              </a:rPr>
              <a:t>country </a:t>
            </a:r>
            <a:r>
              <a:rPr sz="2700" spc="55" dirty="0">
                <a:latin typeface="Arial"/>
                <a:cs typeface="Arial"/>
              </a:rPr>
              <a:t>faces </a:t>
            </a:r>
            <a:r>
              <a:rPr sz="2700" spc="-15" dirty="0">
                <a:latin typeface="Arial"/>
                <a:cs typeface="Arial"/>
              </a:rPr>
              <a:t>a  </a:t>
            </a:r>
            <a:r>
              <a:rPr sz="2700" spc="135" dirty="0">
                <a:latin typeface="Arial"/>
                <a:cs typeface="Arial"/>
              </a:rPr>
              <a:t>national </a:t>
            </a:r>
            <a:r>
              <a:rPr sz="2700" spc="140" dirty="0">
                <a:latin typeface="Arial"/>
                <a:cs typeface="Arial"/>
              </a:rPr>
              <a:t>disaster/calamity like </a:t>
            </a:r>
            <a:r>
              <a:rPr sz="2700" spc="114" dirty="0">
                <a:latin typeface="Arial"/>
                <a:cs typeface="Arial"/>
              </a:rPr>
              <a:t>earthquake,  </a:t>
            </a:r>
            <a:r>
              <a:rPr sz="2700" spc="175" dirty="0">
                <a:latin typeface="Arial"/>
                <a:cs typeface="Arial"/>
              </a:rPr>
              <a:t>drought, </a:t>
            </a:r>
            <a:r>
              <a:rPr sz="2700" spc="170" dirty="0">
                <a:latin typeface="Arial"/>
                <a:cs typeface="Arial"/>
              </a:rPr>
              <a:t>flood, </a:t>
            </a:r>
            <a:r>
              <a:rPr sz="2700" spc="140" dirty="0">
                <a:latin typeface="Arial"/>
                <a:cs typeface="Arial"/>
              </a:rPr>
              <a:t>tsunami, </a:t>
            </a:r>
            <a:r>
              <a:rPr sz="2700" spc="110" dirty="0">
                <a:latin typeface="Arial"/>
                <a:cs typeface="Arial"/>
              </a:rPr>
              <a:t>widespread </a:t>
            </a:r>
            <a:r>
              <a:rPr sz="2700" spc="135" dirty="0">
                <a:latin typeface="Arial"/>
                <a:cs typeface="Arial"/>
              </a:rPr>
              <a:t>failure  </a:t>
            </a:r>
            <a:r>
              <a:rPr sz="2700" spc="195" dirty="0">
                <a:latin typeface="Arial"/>
                <a:cs typeface="Arial"/>
              </a:rPr>
              <a:t>of </a:t>
            </a:r>
            <a:r>
              <a:rPr sz="2700" spc="120" dirty="0">
                <a:latin typeface="Arial"/>
                <a:cs typeface="Arial"/>
              </a:rPr>
              <a:t>crops </a:t>
            </a:r>
            <a:r>
              <a:rPr sz="2700" spc="105" dirty="0">
                <a:latin typeface="Arial"/>
                <a:cs typeface="Arial"/>
              </a:rPr>
              <a:t>causing </a:t>
            </a:r>
            <a:r>
              <a:rPr sz="2700" spc="135" dirty="0">
                <a:latin typeface="Arial"/>
                <a:cs typeface="Arial"/>
              </a:rPr>
              <a:t>famine,</a:t>
            </a:r>
            <a:r>
              <a:rPr sz="2700" spc="-80" dirty="0">
                <a:latin typeface="Arial"/>
                <a:cs typeface="Arial"/>
              </a:rPr>
              <a:t> </a:t>
            </a:r>
            <a:r>
              <a:rPr sz="2700" spc="95" dirty="0">
                <a:latin typeface="Arial"/>
                <a:cs typeface="Arial"/>
              </a:rPr>
              <a:t>etc.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3359" y="370331"/>
            <a:ext cx="6446520" cy="11399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6025" y="1801748"/>
            <a:ext cx="6989061" cy="23406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4636" y="1961464"/>
            <a:ext cx="275145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135" dirty="0">
                <a:solidFill>
                  <a:srgbClr val="FFFFFF"/>
                </a:solidFill>
              </a:rPr>
              <a:t>Drought </a:t>
            </a:r>
            <a:r>
              <a:rPr sz="2200" spc="75" dirty="0">
                <a:solidFill>
                  <a:srgbClr val="FFFFFF"/>
                </a:solidFill>
              </a:rPr>
              <a:t>takes</a:t>
            </a:r>
            <a:r>
              <a:rPr sz="2200" spc="10" dirty="0">
                <a:solidFill>
                  <a:srgbClr val="FFFFFF"/>
                </a:solidFill>
              </a:rPr>
              <a:t> </a:t>
            </a:r>
            <a:r>
              <a:rPr sz="2200" spc="55" dirty="0">
                <a:solidFill>
                  <a:srgbClr val="FFFFFF"/>
                </a:solidFill>
              </a:rPr>
              <a:t>place</a:t>
            </a:r>
            <a:endParaRPr sz="2200"/>
          </a:p>
        </p:txBody>
      </p:sp>
      <p:sp>
        <p:nvSpPr>
          <p:cNvPr id="4" name="object 4"/>
          <p:cNvSpPr/>
          <p:nvPr/>
        </p:nvSpPr>
        <p:spPr>
          <a:xfrm>
            <a:off x="579119" y="289367"/>
            <a:ext cx="7904988" cy="9546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53767" y="4316348"/>
            <a:ext cx="6684282" cy="21881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44930" y="2761868"/>
            <a:ext cx="5449570" cy="35521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95" dirty="0">
                <a:solidFill>
                  <a:srgbClr val="FFFFFF"/>
                </a:solidFill>
                <a:latin typeface="Arial"/>
                <a:cs typeface="Arial"/>
              </a:rPr>
              <a:t>Total </a:t>
            </a:r>
            <a:r>
              <a:rPr sz="2200" spc="130" dirty="0">
                <a:solidFill>
                  <a:srgbClr val="FFFFFF"/>
                </a:solidFill>
                <a:latin typeface="Arial"/>
                <a:cs typeface="Arial"/>
              </a:rPr>
              <a:t>production </a:t>
            </a:r>
            <a:r>
              <a:rPr sz="2200" spc="15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200" spc="145" dirty="0">
                <a:solidFill>
                  <a:srgbClr val="FFFFFF"/>
                </a:solidFill>
                <a:latin typeface="Arial"/>
                <a:cs typeface="Arial"/>
              </a:rPr>
              <a:t>food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95" dirty="0">
                <a:solidFill>
                  <a:srgbClr val="FFFFFF"/>
                </a:solidFill>
                <a:latin typeface="Arial"/>
                <a:cs typeface="Arial"/>
              </a:rPr>
              <a:t>falls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150">
              <a:latin typeface="Arial"/>
              <a:cs typeface="Arial"/>
            </a:endParaRPr>
          </a:p>
          <a:p>
            <a:pPr marL="532130">
              <a:lnSpc>
                <a:spcPct val="100000"/>
              </a:lnSpc>
            </a:pPr>
            <a:r>
              <a:rPr sz="2200" spc="60" dirty="0">
                <a:solidFill>
                  <a:srgbClr val="FFFFFF"/>
                </a:solidFill>
                <a:latin typeface="Arial"/>
                <a:cs typeface="Arial"/>
              </a:rPr>
              <a:t>Shortage </a:t>
            </a:r>
            <a:r>
              <a:rPr sz="2200" spc="15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200" spc="145" dirty="0">
                <a:solidFill>
                  <a:srgbClr val="FFFFFF"/>
                </a:solidFill>
                <a:latin typeface="Arial"/>
                <a:cs typeface="Arial"/>
              </a:rPr>
              <a:t>food </a:t>
            </a:r>
            <a:r>
              <a:rPr sz="2200" spc="14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200" spc="90" dirty="0">
                <a:solidFill>
                  <a:srgbClr val="FFFFFF"/>
                </a:solidFill>
                <a:latin typeface="Arial"/>
                <a:cs typeface="Arial"/>
              </a:rPr>
              <a:t>effected</a:t>
            </a:r>
            <a:r>
              <a:rPr sz="2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25" dirty="0">
                <a:solidFill>
                  <a:srgbClr val="FFFFFF"/>
                </a:solidFill>
                <a:latin typeface="Arial"/>
                <a:cs typeface="Arial"/>
              </a:rPr>
              <a:t>areas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700">
              <a:latin typeface="Arial"/>
              <a:cs typeface="Arial"/>
            </a:endParaRPr>
          </a:p>
          <a:p>
            <a:pPr marL="942340">
              <a:lnSpc>
                <a:spcPct val="100000"/>
              </a:lnSpc>
            </a:pPr>
            <a:r>
              <a:rPr sz="2300" spc="20" dirty="0">
                <a:solidFill>
                  <a:srgbClr val="FFFFFF"/>
                </a:solidFill>
                <a:latin typeface="Arial"/>
                <a:cs typeface="Arial"/>
              </a:rPr>
              <a:t>Prices </a:t>
            </a:r>
            <a:r>
              <a:rPr sz="2300" spc="145" dirty="0">
                <a:solidFill>
                  <a:srgbClr val="FFFFFF"/>
                </a:solidFill>
                <a:latin typeface="Arial"/>
                <a:cs typeface="Arial"/>
              </a:rPr>
              <a:t>will go</a:t>
            </a:r>
            <a:r>
              <a:rPr sz="23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155" dirty="0">
                <a:solidFill>
                  <a:srgbClr val="FFFFFF"/>
                </a:solidFill>
                <a:latin typeface="Arial"/>
                <a:cs typeface="Arial"/>
              </a:rPr>
              <a:t>up</a:t>
            </a:r>
            <a:endParaRPr sz="2300">
              <a:latin typeface="Arial"/>
              <a:cs typeface="Arial"/>
            </a:endParaRPr>
          </a:p>
          <a:p>
            <a:pPr marL="1937385" marR="5080" indent="-497205">
              <a:lnSpc>
                <a:spcPct val="213099"/>
              </a:lnSpc>
            </a:pPr>
            <a:r>
              <a:rPr sz="2300" spc="15" dirty="0">
                <a:solidFill>
                  <a:srgbClr val="FFFFFF"/>
                </a:solidFill>
                <a:latin typeface="Arial"/>
                <a:cs typeface="Arial"/>
              </a:rPr>
              <a:t>Some </a:t>
            </a:r>
            <a:r>
              <a:rPr sz="2300" spc="100" dirty="0">
                <a:solidFill>
                  <a:srgbClr val="FFFFFF"/>
                </a:solidFill>
                <a:latin typeface="Arial"/>
                <a:cs typeface="Arial"/>
              </a:rPr>
              <a:t>people </a:t>
            </a:r>
            <a:r>
              <a:rPr sz="2300" spc="105" dirty="0">
                <a:solidFill>
                  <a:srgbClr val="FFFFFF"/>
                </a:solidFill>
                <a:latin typeface="Arial"/>
                <a:cs typeface="Arial"/>
              </a:rPr>
              <a:t>cannot </a:t>
            </a:r>
            <a:r>
              <a:rPr sz="2300" spc="145" dirty="0">
                <a:solidFill>
                  <a:srgbClr val="FFFFFF"/>
                </a:solidFill>
                <a:latin typeface="Arial"/>
                <a:cs typeface="Arial"/>
              </a:rPr>
              <a:t>afford  </a:t>
            </a:r>
            <a:r>
              <a:rPr sz="2300" spc="20" dirty="0">
                <a:solidFill>
                  <a:srgbClr val="FFFFFF"/>
                </a:solidFill>
                <a:latin typeface="Arial"/>
                <a:cs typeface="Arial"/>
              </a:rPr>
              <a:t>Leads </a:t>
            </a:r>
            <a:r>
              <a:rPr sz="2300" spc="17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300" spc="160" dirty="0">
                <a:solidFill>
                  <a:srgbClr val="FFFFFF"/>
                </a:solidFill>
                <a:latin typeface="Arial"/>
                <a:cs typeface="Arial"/>
              </a:rPr>
              <a:t>food</a:t>
            </a:r>
            <a:r>
              <a:rPr sz="23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105" dirty="0">
                <a:solidFill>
                  <a:srgbClr val="FFFFFF"/>
                </a:solidFill>
                <a:latin typeface="Arial"/>
                <a:cs typeface="Arial"/>
              </a:rPr>
              <a:t>insecurity.</a:t>
            </a:r>
            <a:endParaRPr sz="23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461135" y="4269866"/>
            <a:ext cx="434340" cy="711200"/>
            <a:chOff x="1461135" y="4269866"/>
            <a:chExt cx="434340" cy="711200"/>
          </a:xfrm>
        </p:grpSpPr>
        <p:sp>
          <p:nvSpPr>
            <p:cNvPr id="8" name="object 8"/>
            <p:cNvSpPr/>
            <p:nvPr/>
          </p:nvSpPr>
          <p:spPr>
            <a:xfrm>
              <a:off x="1527429" y="4308728"/>
              <a:ext cx="301625" cy="644525"/>
            </a:xfrm>
            <a:custGeom>
              <a:avLst/>
              <a:gdLst/>
              <a:ahLst/>
              <a:cxnLst/>
              <a:rect l="l" t="t" r="r" b="b"/>
              <a:pathLst>
                <a:path w="301625" h="644525">
                  <a:moveTo>
                    <a:pt x="150748" y="0"/>
                  </a:moveTo>
                  <a:lnTo>
                    <a:pt x="0" y="150749"/>
                  </a:lnTo>
                  <a:lnTo>
                    <a:pt x="75311" y="150749"/>
                  </a:lnTo>
                  <a:lnTo>
                    <a:pt x="75311" y="644271"/>
                  </a:lnTo>
                  <a:lnTo>
                    <a:pt x="226059" y="644271"/>
                  </a:lnTo>
                  <a:lnTo>
                    <a:pt x="226059" y="150749"/>
                  </a:lnTo>
                  <a:lnTo>
                    <a:pt x="301371" y="150749"/>
                  </a:lnTo>
                  <a:lnTo>
                    <a:pt x="15074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61135" y="4269866"/>
              <a:ext cx="434340" cy="711200"/>
            </a:xfrm>
            <a:custGeom>
              <a:avLst/>
              <a:gdLst/>
              <a:ahLst/>
              <a:cxnLst/>
              <a:rect l="l" t="t" r="r" b="b"/>
              <a:pathLst>
                <a:path w="434339" h="711200">
                  <a:moveTo>
                    <a:pt x="217042" y="0"/>
                  </a:moveTo>
                  <a:lnTo>
                    <a:pt x="0" y="217042"/>
                  </a:lnTo>
                  <a:lnTo>
                    <a:pt x="114173" y="217042"/>
                  </a:lnTo>
                  <a:lnTo>
                    <a:pt x="114173" y="710691"/>
                  </a:lnTo>
                  <a:lnTo>
                    <a:pt x="319785" y="710691"/>
                  </a:lnTo>
                  <a:lnTo>
                    <a:pt x="319785" y="677671"/>
                  </a:lnTo>
                  <a:lnTo>
                    <a:pt x="147193" y="677671"/>
                  </a:lnTo>
                  <a:lnTo>
                    <a:pt x="147193" y="184022"/>
                  </a:lnTo>
                  <a:lnTo>
                    <a:pt x="79628" y="184022"/>
                  </a:lnTo>
                  <a:lnTo>
                    <a:pt x="217042" y="46735"/>
                  </a:lnTo>
                  <a:lnTo>
                    <a:pt x="263778" y="46735"/>
                  </a:lnTo>
                  <a:lnTo>
                    <a:pt x="217042" y="0"/>
                  </a:lnTo>
                  <a:close/>
                </a:path>
                <a:path w="434339" h="711200">
                  <a:moveTo>
                    <a:pt x="263778" y="46735"/>
                  </a:moveTo>
                  <a:lnTo>
                    <a:pt x="217042" y="46735"/>
                  </a:lnTo>
                  <a:lnTo>
                    <a:pt x="354329" y="184022"/>
                  </a:lnTo>
                  <a:lnTo>
                    <a:pt x="286892" y="184022"/>
                  </a:lnTo>
                  <a:lnTo>
                    <a:pt x="286892" y="677671"/>
                  </a:lnTo>
                  <a:lnTo>
                    <a:pt x="319785" y="677671"/>
                  </a:lnTo>
                  <a:lnTo>
                    <a:pt x="319785" y="217042"/>
                  </a:lnTo>
                  <a:lnTo>
                    <a:pt x="434085" y="217042"/>
                  </a:lnTo>
                  <a:lnTo>
                    <a:pt x="263778" y="46735"/>
                  </a:lnTo>
                  <a:close/>
                </a:path>
                <a:path w="434339" h="711200">
                  <a:moveTo>
                    <a:pt x="217042" y="62229"/>
                  </a:moveTo>
                  <a:lnTo>
                    <a:pt x="106172" y="173100"/>
                  </a:lnTo>
                  <a:lnTo>
                    <a:pt x="158115" y="173100"/>
                  </a:lnTo>
                  <a:lnTo>
                    <a:pt x="158115" y="666622"/>
                  </a:lnTo>
                  <a:lnTo>
                    <a:pt x="275844" y="666622"/>
                  </a:lnTo>
                  <a:lnTo>
                    <a:pt x="275844" y="655573"/>
                  </a:lnTo>
                  <a:lnTo>
                    <a:pt x="169164" y="655573"/>
                  </a:lnTo>
                  <a:lnTo>
                    <a:pt x="169164" y="162051"/>
                  </a:lnTo>
                  <a:lnTo>
                    <a:pt x="132715" y="162051"/>
                  </a:lnTo>
                  <a:lnTo>
                    <a:pt x="217042" y="77723"/>
                  </a:lnTo>
                  <a:lnTo>
                    <a:pt x="232519" y="77723"/>
                  </a:lnTo>
                  <a:lnTo>
                    <a:pt x="217042" y="62229"/>
                  </a:lnTo>
                  <a:close/>
                </a:path>
                <a:path w="434339" h="711200">
                  <a:moveTo>
                    <a:pt x="232519" y="77723"/>
                  </a:moveTo>
                  <a:lnTo>
                    <a:pt x="217042" y="77723"/>
                  </a:lnTo>
                  <a:lnTo>
                    <a:pt x="301244" y="162051"/>
                  </a:lnTo>
                  <a:lnTo>
                    <a:pt x="264795" y="162051"/>
                  </a:lnTo>
                  <a:lnTo>
                    <a:pt x="264795" y="655573"/>
                  </a:lnTo>
                  <a:lnTo>
                    <a:pt x="275844" y="655573"/>
                  </a:lnTo>
                  <a:lnTo>
                    <a:pt x="275844" y="173100"/>
                  </a:lnTo>
                  <a:lnTo>
                    <a:pt x="327787" y="173100"/>
                  </a:lnTo>
                  <a:lnTo>
                    <a:pt x="232519" y="77723"/>
                  </a:lnTo>
                  <a:close/>
                </a:path>
              </a:pathLst>
            </a:custGeom>
            <a:solidFill>
              <a:srgbClr val="1E76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543204" y="2639441"/>
            <a:ext cx="438150" cy="676275"/>
            <a:chOff x="543204" y="2639441"/>
            <a:chExt cx="438150" cy="676275"/>
          </a:xfrm>
        </p:grpSpPr>
        <p:sp>
          <p:nvSpPr>
            <p:cNvPr id="11" name="object 11"/>
            <p:cNvSpPr/>
            <p:nvPr/>
          </p:nvSpPr>
          <p:spPr>
            <a:xfrm>
              <a:off x="609599" y="2667000"/>
              <a:ext cx="304800" cy="609600"/>
            </a:xfrm>
            <a:custGeom>
              <a:avLst/>
              <a:gdLst/>
              <a:ahLst/>
              <a:cxnLst/>
              <a:rect l="l" t="t" r="r" b="b"/>
              <a:pathLst>
                <a:path w="304800" h="609600">
                  <a:moveTo>
                    <a:pt x="228600" y="0"/>
                  </a:moveTo>
                  <a:lnTo>
                    <a:pt x="76200" y="0"/>
                  </a:lnTo>
                  <a:lnTo>
                    <a:pt x="76200" y="457200"/>
                  </a:lnTo>
                  <a:lnTo>
                    <a:pt x="0" y="457200"/>
                  </a:lnTo>
                  <a:lnTo>
                    <a:pt x="152400" y="609600"/>
                  </a:lnTo>
                  <a:lnTo>
                    <a:pt x="304800" y="457200"/>
                  </a:lnTo>
                  <a:lnTo>
                    <a:pt x="228600" y="4572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43204" y="2639441"/>
              <a:ext cx="438150" cy="676275"/>
            </a:xfrm>
            <a:custGeom>
              <a:avLst/>
              <a:gdLst/>
              <a:ahLst/>
              <a:cxnLst/>
              <a:rect l="l" t="t" r="r" b="b"/>
              <a:pathLst>
                <a:path w="438150" h="676275">
                  <a:moveTo>
                    <a:pt x="322491" y="0"/>
                  </a:moveTo>
                  <a:lnTo>
                    <a:pt x="115100" y="0"/>
                  </a:lnTo>
                  <a:lnTo>
                    <a:pt x="115100" y="457200"/>
                  </a:lnTo>
                  <a:lnTo>
                    <a:pt x="0" y="457200"/>
                  </a:lnTo>
                  <a:lnTo>
                    <a:pt x="218795" y="676021"/>
                  </a:lnTo>
                  <a:lnTo>
                    <a:pt x="265399" y="629412"/>
                  </a:lnTo>
                  <a:lnTo>
                    <a:pt x="218795" y="629412"/>
                  </a:lnTo>
                  <a:lnTo>
                    <a:pt x="79679" y="490220"/>
                  </a:lnTo>
                  <a:lnTo>
                    <a:pt x="148094" y="490220"/>
                  </a:lnTo>
                  <a:lnTo>
                    <a:pt x="148094" y="33020"/>
                  </a:lnTo>
                  <a:lnTo>
                    <a:pt x="322491" y="33020"/>
                  </a:lnTo>
                  <a:lnTo>
                    <a:pt x="322491" y="0"/>
                  </a:lnTo>
                  <a:close/>
                </a:path>
                <a:path w="438150" h="676275">
                  <a:moveTo>
                    <a:pt x="322491" y="33020"/>
                  </a:moveTo>
                  <a:lnTo>
                    <a:pt x="289496" y="33020"/>
                  </a:lnTo>
                  <a:lnTo>
                    <a:pt x="289496" y="490220"/>
                  </a:lnTo>
                  <a:lnTo>
                    <a:pt x="357911" y="490220"/>
                  </a:lnTo>
                  <a:lnTo>
                    <a:pt x="218795" y="629412"/>
                  </a:lnTo>
                  <a:lnTo>
                    <a:pt x="265399" y="629412"/>
                  </a:lnTo>
                  <a:lnTo>
                    <a:pt x="437591" y="457200"/>
                  </a:lnTo>
                  <a:lnTo>
                    <a:pt x="322491" y="457200"/>
                  </a:lnTo>
                  <a:lnTo>
                    <a:pt x="322491" y="33020"/>
                  </a:lnTo>
                  <a:close/>
                </a:path>
                <a:path w="438150" h="676275">
                  <a:moveTo>
                    <a:pt x="278498" y="44069"/>
                  </a:moveTo>
                  <a:lnTo>
                    <a:pt x="159092" y="44069"/>
                  </a:lnTo>
                  <a:lnTo>
                    <a:pt x="159092" y="501269"/>
                  </a:lnTo>
                  <a:lnTo>
                    <a:pt x="106235" y="501269"/>
                  </a:lnTo>
                  <a:lnTo>
                    <a:pt x="218795" y="613791"/>
                  </a:lnTo>
                  <a:lnTo>
                    <a:pt x="234294" y="598297"/>
                  </a:lnTo>
                  <a:lnTo>
                    <a:pt x="218795" y="598297"/>
                  </a:lnTo>
                  <a:lnTo>
                    <a:pt x="132791" y="512318"/>
                  </a:lnTo>
                  <a:lnTo>
                    <a:pt x="170091" y="512318"/>
                  </a:lnTo>
                  <a:lnTo>
                    <a:pt x="170091" y="55118"/>
                  </a:lnTo>
                  <a:lnTo>
                    <a:pt x="278498" y="55118"/>
                  </a:lnTo>
                  <a:lnTo>
                    <a:pt x="278498" y="44069"/>
                  </a:lnTo>
                  <a:close/>
                </a:path>
                <a:path w="438150" h="676275">
                  <a:moveTo>
                    <a:pt x="278498" y="55118"/>
                  </a:moveTo>
                  <a:lnTo>
                    <a:pt x="267500" y="55118"/>
                  </a:lnTo>
                  <a:lnTo>
                    <a:pt x="267500" y="512318"/>
                  </a:lnTo>
                  <a:lnTo>
                    <a:pt x="304800" y="512318"/>
                  </a:lnTo>
                  <a:lnTo>
                    <a:pt x="218795" y="598297"/>
                  </a:lnTo>
                  <a:lnTo>
                    <a:pt x="234294" y="598297"/>
                  </a:lnTo>
                  <a:lnTo>
                    <a:pt x="331355" y="501269"/>
                  </a:lnTo>
                  <a:lnTo>
                    <a:pt x="278498" y="501269"/>
                  </a:lnTo>
                  <a:lnTo>
                    <a:pt x="278498" y="55118"/>
                  </a:lnTo>
                  <a:close/>
                </a:path>
              </a:pathLst>
            </a:custGeom>
            <a:solidFill>
              <a:srgbClr val="1E76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465834"/>
            <a:ext cx="7715250" cy="2495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700" spc="50" dirty="0">
                <a:latin typeface="Arial"/>
                <a:cs typeface="Arial"/>
              </a:rPr>
              <a:t>Poor </a:t>
            </a:r>
            <a:r>
              <a:rPr sz="2700" spc="114" dirty="0">
                <a:latin typeface="Arial"/>
                <a:cs typeface="Arial"/>
              </a:rPr>
              <a:t>people </a:t>
            </a:r>
            <a:r>
              <a:rPr sz="2700" spc="130" dirty="0">
                <a:latin typeface="Arial"/>
                <a:cs typeface="Arial"/>
              </a:rPr>
              <a:t>sometimes </a:t>
            </a:r>
            <a:r>
              <a:rPr sz="2700" spc="125" dirty="0">
                <a:latin typeface="Arial"/>
                <a:cs typeface="Arial"/>
              </a:rPr>
              <a:t>cannot </a:t>
            </a:r>
            <a:r>
              <a:rPr sz="2700" spc="145" dirty="0">
                <a:latin typeface="Arial"/>
                <a:cs typeface="Arial"/>
              </a:rPr>
              <a:t>buy </a:t>
            </a:r>
            <a:r>
              <a:rPr sz="2700" spc="135" dirty="0">
                <a:latin typeface="Arial"/>
                <a:cs typeface="Arial"/>
              </a:rPr>
              <a:t>enough  </a:t>
            </a:r>
            <a:r>
              <a:rPr sz="2700" spc="170" dirty="0">
                <a:latin typeface="Arial"/>
                <a:cs typeface="Arial"/>
              </a:rPr>
              <a:t>foodstuffs </a:t>
            </a:r>
            <a:r>
              <a:rPr sz="2700" spc="114" dirty="0">
                <a:latin typeface="Arial"/>
                <a:cs typeface="Arial"/>
              </a:rPr>
              <a:t>and </a:t>
            </a:r>
            <a:r>
              <a:rPr sz="2700" spc="125" dirty="0">
                <a:latin typeface="Arial"/>
                <a:cs typeface="Arial"/>
              </a:rPr>
              <a:t>thereby </a:t>
            </a:r>
            <a:r>
              <a:rPr sz="2700" spc="145" dirty="0">
                <a:latin typeface="Arial"/>
                <a:cs typeface="Arial"/>
              </a:rPr>
              <a:t>fail </a:t>
            </a:r>
            <a:r>
              <a:rPr sz="2700" spc="204" dirty="0">
                <a:latin typeface="Arial"/>
                <a:cs typeface="Arial"/>
              </a:rPr>
              <a:t>to </a:t>
            </a:r>
            <a:r>
              <a:rPr sz="2700" spc="195" dirty="0">
                <a:latin typeface="Arial"/>
                <a:cs typeface="Arial"/>
              </a:rPr>
              <a:t>fulfill </a:t>
            </a:r>
            <a:r>
              <a:rPr sz="2700" spc="140" dirty="0">
                <a:latin typeface="Arial"/>
                <a:cs typeface="Arial"/>
              </a:rPr>
              <a:t>the</a:t>
            </a:r>
            <a:r>
              <a:rPr sz="2700" spc="-330" dirty="0">
                <a:latin typeface="Arial"/>
                <a:cs typeface="Arial"/>
              </a:rPr>
              <a:t> </a:t>
            </a:r>
            <a:r>
              <a:rPr sz="2700" spc="100" dirty="0">
                <a:latin typeface="Arial"/>
                <a:cs typeface="Arial"/>
              </a:rPr>
              <a:t>calorie  </a:t>
            </a:r>
            <a:r>
              <a:rPr sz="2700" spc="114" dirty="0">
                <a:latin typeface="Arial"/>
                <a:cs typeface="Arial"/>
              </a:rPr>
              <a:t>demands </a:t>
            </a:r>
            <a:r>
              <a:rPr sz="2700" spc="195" dirty="0">
                <a:latin typeface="Arial"/>
                <a:cs typeface="Arial"/>
              </a:rPr>
              <a:t>of </a:t>
            </a:r>
            <a:r>
              <a:rPr sz="2700" spc="140" dirty="0">
                <a:latin typeface="Arial"/>
                <a:cs typeface="Arial"/>
              </a:rPr>
              <a:t>the body. </a:t>
            </a:r>
            <a:r>
              <a:rPr sz="2700" spc="70" dirty="0">
                <a:latin typeface="Arial"/>
                <a:cs typeface="Arial"/>
              </a:rPr>
              <a:t>Food </a:t>
            </a:r>
            <a:r>
              <a:rPr sz="2700" spc="95" dirty="0">
                <a:latin typeface="Arial"/>
                <a:cs typeface="Arial"/>
              </a:rPr>
              <a:t>scarcity </a:t>
            </a:r>
            <a:r>
              <a:rPr sz="2700" spc="170" dirty="0">
                <a:latin typeface="Arial"/>
                <a:cs typeface="Arial"/>
              </a:rPr>
              <a:t>in </a:t>
            </a:r>
            <a:r>
              <a:rPr sz="2700" spc="140" dirty="0">
                <a:latin typeface="Arial"/>
                <a:cs typeface="Arial"/>
              </a:rPr>
              <a:t>the  </a:t>
            </a:r>
            <a:r>
              <a:rPr sz="2700" spc="100" dirty="0">
                <a:latin typeface="Arial"/>
                <a:cs typeface="Arial"/>
              </a:rPr>
              <a:t>society. </a:t>
            </a:r>
            <a:r>
              <a:rPr sz="2700" spc="105" dirty="0">
                <a:latin typeface="Arial"/>
                <a:cs typeface="Arial"/>
              </a:rPr>
              <a:t>This </a:t>
            </a:r>
            <a:r>
              <a:rPr sz="2700" spc="35" dirty="0">
                <a:latin typeface="Arial"/>
                <a:cs typeface="Arial"/>
              </a:rPr>
              <a:t>causes </a:t>
            </a:r>
            <a:r>
              <a:rPr sz="2700" spc="65" dirty="0">
                <a:latin typeface="Arial"/>
                <a:cs typeface="Arial"/>
              </a:rPr>
              <a:t>decreased </a:t>
            </a:r>
            <a:r>
              <a:rPr sz="2700" spc="135" dirty="0">
                <a:latin typeface="Arial"/>
                <a:cs typeface="Arial"/>
              </a:rPr>
              <a:t>supply </a:t>
            </a:r>
            <a:r>
              <a:rPr sz="2700" spc="195" dirty="0">
                <a:latin typeface="Arial"/>
                <a:cs typeface="Arial"/>
              </a:rPr>
              <a:t>of </a:t>
            </a:r>
            <a:r>
              <a:rPr sz="2700" spc="185" dirty="0">
                <a:latin typeface="Arial"/>
                <a:cs typeface="Arial"/>
              </a:rPr>
              <a:t>food  </a:t>
            </a:r>
            <a:r>
              <a:rPr sz="2700" spc="204" dirty="0">
                <a:latin typeface="Arial"/>
                <a:cs typeface="Arial"/>
              </a:rPr>
              <a:t>to </a:t>
            </a:r>
            <a:r>
              <a:rPr sz="2700" spc="145" dirty="0">
                <a:latin typeface="Arial"/>
                <a:cs typeface="Arial"/>
              </a:rPr>
              <a:t>the </a:t>
            </a:r>
            <a:r>
              <a:rPr sz="2700" spc="125" dirty="0">
                <a:latin typeface="Arial"/>
                <a:cs typeface="Arial"/>
              </a:rPr>
              <a:t>whole </a:t>
            </a:r>
            <a:r>
              <a:rPr sz="2700" spc="195" dirty="0">
                <a:latin typeface="Arial"/>
                <a:cs typeface="Arial"/>
              </a:rPr>
              <a:t>of </a:t>
            </a:r>
            <a:r>
              <a:rPr sz="2700" spc="140" dirty="0">
                <a:latin typeface="Arial"/>
                <a:cs typeface="Arial"/>
              </a:rPr>
              <a:t>the </a:t>
            </a:r>
            <a:r>
              <a:rPr sz="2700" spc="160" dirty="0">
                <a:latin typeface="Arial"/>
                <a:cs typeface="Arial"/>
              </a:rPr>
              <a:t>population, </a:t>
            </a:r>
            <a:r>
              <a:rPr sz="2700" spc="114" dirty="0">
                <a:latin typeface="Arial"/>
                <a:cs typeface="Arial"/>
              </a:rPr>
              <a:t>and </a:t>
            </a:r>
            <a:r>
              <a:rPr sz="2700" spc="155" dirty="0">
                <a:latin typeface="Arial"/>
                <a:cs typeface="Arial"/>
              </a:rPr>
              <a:t>thus</a:t>
            </a:r>
            <a:r>
              <a:rPr sz="2700" spc="-375" dirty="0">
                <a:latin typeface="Arial"/>
                <a:cs typeface="Arial"/>
              </a:rPr>
              <a:t> </a:t>
            </a:r>
            <a:r>
              <a:rPr sz="2700" spc="75" dirty="0">
                <a:latin typeface="Arial"/>
                <a:cs typeface="Arial"/>
              </a:rPr>
              <a:t>mass  </a:t>
            </a:r>
            <a:r>
              <a:rPr sz="2700" spc="125" dirty="0">
                <a:latin typeface="Arial"/>
                <a:cs typeface="Arial"/>
              </a:rPr>
              <a:t>starvation </a:t>
            </a:r>
            <a:r>
              <a:rPr sz="2700" spc="105" dirty="0">
                <a:latin typeface="Arial"/>
                <a:cs typeface="Arial"/>
              </a:rPr>
              <a:t>may</a:t>
            </a:r>
            <a:r>
              <a:rPr sz="2700" spc="80" dirty="0">
                <a:latin typeface="Arial"/>
                <a:cs typeface="Arial"/>
              </a:rPr>
              <a:t> </a:t>
            </a:r>
            <a:r>
              <a:rPr sz="2700" spc="110" dirty="0">
                <a:latin typeface="Arial"/>
                <a:cs typeface="Arial"/>
              </a:rPr>
              <a:t>occur.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3359" y="370331"/>
            <a:ext cx="4111752" cy="11399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65834"/>
            <a:ext cx="7740015" cy="2957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93725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spc="60" dirty="0">
                <a:latin typeface="Arial"/>
                <a:cs typeface="Arial"/>
              </a:rPr>
              <a:t>A </a:t>
            </a:r>
            <a:r>
              <a:rPr sz="2700" spc="75" dirty="0">
                <a:latin typeface="Arial"/>
                <a:cs typeface="Arial"/>
              </a:rPr>
              <a:t>massive </a:t>
            </a:r>
            <a:r>
              <a:rPr sz="2700" spc="125" dirty="0">
                <a:latin typeface="Arial"/>
                <a:cs typeface="Arial"/>
              </a:rPr>
              <a:t>starvation </a:t>
            </a:r>
            <a:r>
              <a:rPr sz="2700" spc="210" dirty="0">
                <a:latin typeface="Arial"/>
                <a:cs typeface="Arial"/>
              </a:rPr>
              <a:t>might </a:t>
            </a:r>
            <a:r>
              <a:rPr sz="2700" spc="114" dirty="0">
                <a:latin typeface="Arial"/>
                <a:cs typeface="Arial"/>
              </a:rPr>
              <a:t>take </a:t>
            </a:r>
            <a:r>
              <a:rPr sz="2700" spc="-15" dirty="0">
                <a:latin typeface="Arial"/>
                <a:cs typeface="Arial"/>
              </a:rPr>
              <a:t>a </a:t>
            </a:r>
            <a:r>
              <a:rPr sz="2700" spc="195" dirty="0">
                <a:latin typeface="Arial"/>
                <a:cs typeface="Arial"/>
              </a:rPr>
              <a:t>turn</a:t>
            </a:r>
            <a:r>
              <a:rPr sz="2700" spc="70" dirty="0">
                <a:latin typeface="Arial"/>
                <a:cs typeface="Arial"/>
              </a:rPr>
              <a:t> </a:t>
            </a:r>
            <a:r>
              <a:rPr sz="2700" spc="190" dirty="0">
                <a:latin typeface="Arial"/>
                <a:cs typeface="Arial"/>
              </a:rPr>
              <a:t>of  </a:t>
            </a:r>
            <a:r>
              <a:rPr sz="2700" spc="135" dirty="0">
                <a:latin typeface="Arial"/>
                <a:cs typeface="Arial"/>
              </a:rPr>
              <a:t>famine.</a:t>
            </a:r>
            <a:endParaRPr sz="2700">
              <a:latin typeface="Arial"/>
              <a:cs typeface="Arial"/>
            </a:endParaRPr>
          </a:p>
          <a:p>
            <a:pPr marL="268605" marR="5080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spc="60" dirty="0">
                <a:latin typeface="Arial"/>
                <a:cs typeface="Arial"/>
              </a:rPr>
              <a:t>A </a:t>
            </a:r>
            <a:r>
              <a:rPr sz="2700" spc="65" dirty="0">
                <a:latin typeface="Arial"/>
                <a:cs typeface="Arial"/>
              </a:rPr>
              <a:t>Famine </a:t>
            </a:r>
            <a:r>
              <a:rPr sz="2700" spc="100" dirty="0">
                <a:latin typeface="Arial"/>
                <a:cs typeface="Arial"/>
              </a:rPr>
              <a:t>is </a:t>
            </a:r>
            <a:r>
              <a:rPr sz="2700" spc="95" dirty="0">
                <a:latin typeface="Arial"/>
                <a:cs typeface="Arial"/>
              </a:rPr>
              <a:t>characterised </a:t>
            </a:r>
            <a:r>
              <a:rPr sz="2700" spc="125" dirty="0">
                <a:latin typeface="Arial"/>
                <a:cs typeface="Arial"/>
              </a:rPr>
              <a:t>by wide </a:t>
            </a:r>
            <a:r>
              <a:rPr sz="2700" spc="100" dirty="0">
                <a:latin typeface="Arial"/>
                <a:cs typeface="Arial"/>
              </a:rPr>
              <a:t>spread  deaths </a:t>
            </a:r>
            <a:r>
              <a:rPr sz="2700" spc="120" dirty="0">
                <a:latin typeface="Arial"/>
                <a:cs typeface="Arial"/>
              </a:rPr>
              <a:t>due </a:t>
            </a:r>
            <a:r>
              <a:rPr sz="2700" spc="204" dirty="0">
                <a:latin typeface="Arial"/>
                <a:cs typeface="Arial"/>
              </a:rPr>
              <a:t>to </a:t>
            </a:r>
            <a:r>
              <a:rPr sz="2700" spc="120" dirty="0">
                <a:latin typeface="Arial"/>
                <a:cs typeface="Arial"/>
              </a:rPr>
              <a:t>starvation </a:t>
            </a:r>
            <a:r>
              <a:rPr sz="2700" spc="114" dirty="0">
                <a:latin typeface="Arial"/>
                <a:cs typeface="Arial"/>
              </a:rPr>
              <a:t>and epidemics  </a:t>
            </a:r>
            <a:r>
              <a:rPr sz="2700" spc="65" dirty="0">
                <a:latin typeface="Arial"/>
                <a:cs typeface="Arial"/>
              </a:rPr>
              <a:t>caused </a:t>
            </a:r>
            <a:r>
              <a:rPr sz="2700" spc="125" dirty="0">
                <a:latin typeface="Arial"/>
                <a:cs typeface="Arial"/>
              </a:rPr>
              <a:t>by </a:t>
            </a:r>
            <a:r>
              <a:rPr sz="2700" spc="135" dirty="0">
                <a:latin typeface="Arial"/>
                <a:cs typeface="Arial"/>
              </a:rPr>
              <a:t>forced </a:t>
            </a:r>
            <a:r>
              <a:rPr sz="2700" spc="65" dirty="0">
                <a:latin typeface="Arial"/>
                <a:cs typeface="Arial"/>
              </a:rPr>
              <a:t>use </a:t>
            </a:r>
            <a:r>
              <a:rPr sz="2700" spc="195" dirty="0">
                <a:latin typeface="Arial"/>
                <a:cs typeface="Arial"/>
              </a:rPr>
              <a:t>of </a:t>
            </a:r>
            <a:r>
              <a:rPr sz="2700" spc="135" dirty="0">
                <a:latin typeface="Arial"/>
                <a:cs typeface="Arial"/>
              </a:rPr>
              <a:t>contaminated </a:t>
            </a:r>
            <a:r>
              <a:rPr sz="2700" spc="110" dirty="0">
                <a:latin typeface="Arial"/>
                <a:cs typeface="Arial"/>
              </a:rPr>
              <a:t>water  </a:t>
            </a:r>
            <a:r>
              <a:rPr sz="2700" spc="180" dirty="0">
                <a:latin typeface="Arial"/>
                <a:cs typeface="Arial"/>
              </a:rPr>
              <a:t>or </a:t>
            </a:r>
            <a:r>
              <a:rPr sz="2700" spc="95" dirty="0">
                <a:latin typeface="Arial"/>
                <a:cs typeface="Arial"/>
              </a:rPr>
              <a:t>decaying </a:t>
            </a:r>
            <a:r>
              <a:rPr sz="2700" spc="185" dirty="0">
                <a:latin typeface="Arial"/>
                <a:cs typeface="Arial"/>
              </a:rPr>
              <a:t>food </a:t>
            </a:r>
            <a:r>
              <a:rPr sz="2700" spc="114" dirty="0">
                <a:latin typeface="Arial"/>
                <a:cs typeface="Arial"/>
              </a:rPr>
              <a:t>and </a:t>
            </a:r>
            <a:r>
              <a:rPr sz="2700" spc="95" dirty="0">
                <a:latin typeface="Arial"/>
                <a:cs typeface="Arial"/>
              </a:rPr>
              <a:t>loss </a:t>
            </a:r>
            <a:r>
              <a:rPr sz="2700" spc="195" dirty="0">
                <a:latin typeface="Arial"/>
                <a:cs typeface="Arial"/>
              </a:rPr>
              <a:t>of </a:t>
            </a:r>
            <a:r>
              <a:rPr sz="2700" spc="150" dirty="0">
                <a:latin typeface="Arial"/>
                <a:cs typeface="Arial"/>
              </a:rPr>
              <a:t>body</a:t>
            </a:r>
            <a:r>
              <a:rPr sz="2700" spc="-190" dirty="0">
                <a:latin typeface="Arial"/>
                <a:cs typeface="Arial"/>
              </a:rPr>
              <a:t> </a:t>
            </a:r>
            <a:r>
              <a:rPr sz="2700" spc="85" dirty="0">
                <a:latin typeface="Arial"/>
                <a:cs typeface="Arial"/>
              </a:rPr>
              <a:t>resistance  </a:t>
            </a:r>
            <a:r>
              <a:rPr sz="2700" spc="120" dirty="0">
                <a:latin typeface="Arial"/>
                <a:cs typeface="Arial"/>
              </a:rPr>
              <a:t>due </a:t>
            </a:r>
            <a:r>
              <a:rPr sz="2700" spc="204" dirty="0">
                <a:latin typeface="Arial"/>
                <a:cs typeface="Arial"/>
              </a:rPr>
              <a:t>to </a:t>
            </a:r>
            <a:r>
              <a:rPr sz="2700" spc="114" dirty="0">
                <a:latin typeface="Arial"/>
                <a:cs typeface="Arial"/>
              </a:rPr>
              <a:t>weakening </a:t>
            </a:r>
            <a:r>
              <a:rPr sz="2700" spc="215" dirty="0">
                <a:latin typeface="Arial"/>
                <a:cs typeface="Arial"/>
              </a:rPr>
              <a:t>from</a:t>
            </a:r>
            <a:r>
              <a:rPr sz="2700" spc="-80" dirty="0">
                <a:latin typeface="Arial"/>
                <a:cs typeface="Arial"/>
              </a:rPr>
              <a:t> </a:t>
            </a:r>
            <a:r>
              <a:rPr sz="2700" spc="120" dirty="0">
                <a:latin typeface="Arial"/>
                <a:cs typeface="Arial"/>
              </a:rPr>
              <a:t>starvation.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3359" y="370331"/>
            <a:ext cx="2746248" cy="11399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655" marR="5080" indent="-256540">
              <a:lnSpc>
                <a:spcPct val="100000"/>
              </a:lnSpc>
              <a:spcBef>
                <a:spcPts val="100"/>
              </a:spcBef>
              <a:tabLst>
                <a:tab pos="288290" algn="l"/>
              </a:tabLst>
            </a:pPr>
            <a:r>
              <a:rPr sz="1800" spc="-505" dirty="0">
                <a:solidFill>
                  <a:srgbClr val="2CA1BE"/>
                </a:solidFill>
              </a:rPr>
              <a:t>	</a:t>
            </a:r>
            <a:r>
              <a:rPr spc="70" dirty="0"/>
              <a:t>The </a:t>
            </a:r>
            <a:r>
              <a:rPr spc="175" dirty="0"/>
              <a:t>most </a:t>
            </a:r>
            <a:r>
              <a:rPr spc="110" dirty="0"/>
              <a:t>devastating </a:t>
            </a:r>
            <a:r>
              <a:rPr spc="140" dirty="0"/>
              <a:t>famine </a:t>
            </a:r>
            <a:r>
              <a:rPr spc="165" dirty="0"/>
              <a:t>that </a:t>
            </a:r>
            <a:r>
              <a:rPr spc="120" dirty="0"/>
              <a:t>occurred</a:t>
            </a:r>
            <a:r>
              <a:rPr spc="-65" dirty="0"/>
              <a:t> </a:t>
            </a:r>
            <a:r>
              <a:rPr spc="170" dirty="0"/>
              <a:t>in  </a:t>
            </a:r>
            <a:r>
              <a:rPr spc="110" dirty="0"/>
              <a:t>India </a:t>
            </a:r>
            <a:r>
              <a:rPr spc="45" dirty="0"/>
              <a:t>was </a:t>
            </a:r>
            <a:r>
              <a:rPr spc="140" dirty="0"/>
              <a:t>the </a:t>
            </a:r>
            <a:r>
              <a:rPr spc="-60" dirty="0"/>
              <a:t>FAMINE </a:t>
            </a:r>
            <a:r>
              <a:rPr spc="-105" dirty="0"/>
              <a:t>OF </a:t>
            </a:r>
            <a:r>
              <a:rPr spc="-120" dirty="0"/>
              <a:t>BENGAL </a:t>
            </a:r>
            <a:r>
              <a:rPr spc="170" dirty="0"/>
              <a:t>in</a:t>
            </a:r>
            <a:r>
              <a:rPr spc="15" dirty="0"/>
              <a:t> </a:t>
            </a:r>
            <a:r>
              <a:rPr spc="175" dirty="0"/>
              <a:t>1943.</a:t>
            </a:r>
            <a:endParaRPr sz="1800"/>
          </a:p>
          <a:p>
            <a:pPr marL="287655" marR="547370">
              <a:lnSpc>
                <a:spcPct val="100000"/>
              </a:lnSpc>
            </a:pPr>
            <a:r>
              <a:rPr spc="105" dirty="0"/>
              <a:t>This </a:t>
            </a:r>
            <a:r>
              <a:rPr spc="140" dirty="0"/>
              <a:t>famine </a:t>
            </a:r>
            <a:r>
              <a:rPr spc="155" dirty="0"/>
              <a:t>killed </a:t>
            </a:r>
            <a:r>
              <a:rPr spc="185" dirty="0"/>
              <a:t>thirty </a:t>
            </a:r>
            <a:r>
              <a:rPr spc="140" dirty="0"/>
              <a:t>lakh </a:t>
            </a:r>
            <a:r>
              <a:rPr spc="114" dirty="0"/>
              <a:t>people </a:t>
            </a:r>
            <a:r>
              <a:rPr spc="170" dirty="0"/>
              <a:t>in</a:t>
            </a:r>
            <a:r>
              <a:rPr spc="-254" dirty="0"/>
              <a:t> </a:t>
            </a:r>
            <a:r>
              <a:rPr spc="140" dirty="0"/>
              <a:t>the  </a:t>
            </a:r>
            <a:r>
              <a:rPr spc="120" dirty="0"/>
              <a:t>province </a:t>
            </a:r>
            <a:r>
              <a:rPr spc="195" dirty="0"/>
              <a:t>of</a:t>
            </a:r>
            <a:r>
              <a:rPr spc="65" dirty="0"/>
              <a:t> </a:t>
            </a:r>
            <a:r>
              <a:rPr spc="35" dirty="0"/>
              <a:t>Bengal</a:t>
            </a:r>
          </a:p>
        </p:txBody>
      </p:sp>
      <p:sp>
        <p:nvSpPr>
          <p:cNvPr id="3" name="object 3"/>
          <p:cNvSpPr/>
          <p:nvPr/>
        </p:nvSpPr>
        <p:spPr>
          <a:xfrm>
            <a:off x="583593" y="593762"/>
            <a:ext cx="4886170" cy="4286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277</Words>
  <Application>Microsoft Office PowerPoint</Application>
  <PresentationFormat>On-screen Show (4:3)</PresentationFormat>
  <Paragraphs>37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Drought takes place</vt:lpstr>
      <vt:lpstr>Slide 7</vt:lpstr>
      <vt:lpstr>Slide 8</vt:lpstr>
      <vt:lpstr> The most devastating famine that occurred in  India was the FAMINE OF BENGAL in 1943. This famine killed thirty lakh people in the  province of Bengal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SECURITY IN INDIA</dc:title>
  <dc:creator>Swati</dc:creator>
  <cp:lastModifiedBy>ADMIN</cp:lastModifiedBy>
  <cp:revision>1</cp:revision>
  <dcterms:created xsi:type="dcterms:W3CDTF">2023-01-29T15:19:03Z</dcterms:created>
  <dcterms:modified xsi:type="dcterms:W3CDTF">2023-01-23T11:55:05Z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2019-08-07T00:00:00Z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2023-01-29T00:00:00Z</vt:filetime>
  </property>
</Properties>
</file>